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1"/>
  </p:notesMasterIdLst>
  <p:sldIdLst>
    <p:sldId id="280" r:id="rId3"/>
    <p:sldId id="279" r:id="rId4"/>
    <p:sldId id="308" r:id="rId5"/>
    <p:sldId id="309" r:id="rId6"/>
    <p:sldId id="310" r:id="rId7"/>
    <p:sldId id="311" r:id="rId8"/>
    <p:sldId id="312" r:id="rId9"/>
    <p:sldId id="313" r:id="rId10"/>
    <p:sldId id="314" r:id="rId11"/>
    <p:sldId id="315" r:id="rId12"/>
    <p:sldId id="316" r:id="rId13"/>
    <p:sldId id="364" r:id="rId14"/>
    <p:sldId id="317" r:id="rId15"/>
    <p:sldId id="337" r:id="rId16"/>
    <p:sldId id="325" r:id="rId17"/>
    <p:sldId id="343" r:id="rId18"/>
    <p:sldId id="318" r:id="rId19"/>
    <p:sldId id="319" r:id="rId20"/>
    <p:sldId id="338" r:id="rId21"/>
    <p:sldId id="320" r:id="rId22"/>
    <p:sldId id="339" r:id="rId23"/>
    <p:sldId id="340" r:id="rId24"/>
    <p:sldId id="291" r:id="rId25"/>
    <p:sldId id="341" r:id="rId26"/>
    <p:sldId id="342" r:id="rId27"/>
    <p:sldId id="321" r:id="rId28"/>
    <p:sldId id="322" r:id="rId29"/>
    <p:sldId id="324" r:id="rId30"/>
    <p:sldId id="323" r:id="rId31"/>
    <p:sldId id="326" r:id="rId32"/>
    <p:sldId id="344" r:id="rId33"/>
    <p:sldId id="327" r:id="rId34"/>
    <p:sldId id="328" r:id="rId35"/>
    <p:sldId id="329" r:id="rId36"/>
    <p:sldId id="330" r:id="rId37"/>
    <p:sldId id="331" r:id="rId38"/>
    <p:sldId id="332" r:id="rId39"/>
    <p:sldId id="345" r:id="rId40"/>
    <p:sldId id="346" r:id="rId41"/>
    <p:sldId id="350" r:id="rId42"/>
    <p:sldId id="362" r:id="rId43"/>
    <p:sldId id="347" r:id="rId44"/>
    <p:sldId id="351" r:id="rId45"/>
    <p:sldId id="365" r:id="rId46"/>
    <p:sldId id="367" r:id="rId47"/>
    <p:sldId id="368" r:id="rId48"/>
    <p:sldId id="369" r:id="rId49"/>
    <p:sldId id="363"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7070"/>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varScale="1">
        <p:scale>
          <a:sx n="83" d="100"/>
          <a:sy n="83" d="100"/>
        </p:scale>
        <p:origin x="686" y="7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EDCAF2-DD29-493A-9AB8-828452B944E9}" type="datetimeFigureOut">
              <a:rPr lang="en-IN" smtClean="0"/>
              <a:pPr/>
              <a:t>22-08-2025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A74E55-D084-4E4D-B710-35CED4223397}" type="slidenum">
              <a:rPr lang="en-IN" smtClean="0"/>
              <a:pPr/>
              <a:t>‹#›</a:t>
            </a:fld>
            <a:endParaRPr lang="en-IN"/>
          </a:p>
        </p:txBody>
      </p:sp>
    </p:spTree>
    <p:extLst>
      <p:ext uri="{BB962C8B-B14F-4D97-AF65-F5344CB8AC3E}">
        <p14:creationId xmlns:p14="http://schemas.microsoft.com/office/powerpoint/2010/main" val="3826902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43F6B4-D493-43BD-98FA-26C8DA6CC853}"/>
              </a:ext>
            </a:extLst>
          </p:cNvPr>
          <p:cNvSpPr>
            <a:spLocks noGrp="1"/>
          </p:cNvSpPr>
          <p:nvPr>
            <p:ph type="ctrTitle"/>
          </p:nvPr>
        </p:nvSpPr>
        <p:spPr>
          <a:xfrm>
            <a:off x="464024" y="1264248"/>
            <a:ext cx="3261815" cy="4217159"/>
          </a:xfrm>
          <a:prstGeom prst="rect">
            <a:avLst/>
          </a:prstGeo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54A4653-EE89-4ADC-8DD8-88E10102CEF7}"/>
              </a:ext>
            </a:extLst>
          </p:cNvPr>
          <p:cNvSpPr>
            <a:spLocks noGrp="1"/>
          </p:cNvSpPr>
          <p:nvPr>
            <p:ph type="subTitle" idx="1"/>
          </p:nvPr>
        </p:nvSpPr>
        <p:spPr>
          <a:xfrm>
            <a:off x="5410200" y="2774157"/>
            <a:ext cx="6122158" cy="119734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Tree>
    <p:extLst>
      <p:ext uri="{BB962C8B-B14F-4D97-AF65-F5344CB8AC3E}">
        <p14:creationId xmlns:p14="http://schemas.microsoft.com/office/powerpoint/2010/main" val="3807552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56F5A-6EDC-4FAA-894A-EC8C651D1E8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82FF4543-4153-4C2D-83EB-2C66A2AADFC4}"/>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E9F88EA-8577-426A-9D82-CC9A05128993}"/>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pPr/>
              <a:t>22-08-2025</a:t>
            </a:fld>
            <a:endParaRPr lang="en-IN"/>
          </a:p>
        </p:txBody>
      </p:sp>
      <p:sp>
        <p:nvSpPr>
          <p:cNvPr id="5" name="Footer Placeholder 4">
            <a:extLst>
              <a:ext uri="{FF2B5EF4-FFF2-40B4-BE49-F238E27FC236}">
                <a16:creationId xmlns:a16="http://schemas.microsoft.com/office/drawing/2014/main" id="{ABCD5355-1B93-455F-A511-2E48DD87A0D8}"/>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06501756-C13A-464F-A142-A2FA0CBA3A07}"/>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pPr/>
              <a:t>‹#›</a:t>
            </a:fld>
            <a:endParaRPr lang="en-IN"/>
          </a:p>
        </p:txBody>
      </p:sp>
    </p:spTree>
    <p:extLst>
      <p:ext uri="{BB962C8B-B14F-4D97-AF65-F5344CB8AC3E}">
        <p14:creationId xmlns:p14="http://schemas.microsoft.com/office/powerpoint/2010/main" val="4253772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9AA1959-831A-47A3-80C3-D0E89EBDF85F}"/>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AF73682-79D0-4DC0-A73B-7FD18D1EC747}"/>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17C3FF6-4F7F-4B91-8AE5-97E148CAE831}"/>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pPr/>
              <a:t>22-08-2025</a:t>
            </a:fld>
            <a:endParaRPr lang="en-IN"/>
          </a:p>
        </p:txBody>
      </p:sp>
      <p:sp>
        <p:nvSpPr>
          <p:cNvPr id="5" name="Footer Placeholder 4">
            <a:extLst>
              <a:ext uri="{FF2B5EF4-FFF2-40B4-BE49-F238E27FC236}">
                <a16:creationId xmlns:a16="http://schemas.microsoft.com/office/drawing/2014/main" id="{2AED6A0D-58B6-466A-935B-A21B2AA10CAB}"/>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B0C2AE9A-C5BB-4B08-B0A6-C5D05C2DE7B1}"/>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pPr/>
              <a:t>‹#›</a:t>
            </a:fld>
            <a:endParaRPr lang="en-IN"/>
          </a:p>
        </p:txBody>
      </p:sp>
    </p:spTree>
    <p:extLst>
      <p:ext uri="{BB962C8B-B14F-4D97-AF65-F5344CB8AC3E}">
        <p14:creationId xmlns:p14="http://schemas.microsoft.com/office/powerpoint/2010/main" val="36340688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3561D-BE32-4351-8ED4-14E0EB22BD01}"/>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94A8214D-0E58-4225-9143-744C4E98C43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B66E02AA-6F5D-4530-B6CA-D008AAC4D68F}"/>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pPr/>
              <a:t>22-08-2025</a:t>
            </a:fld>
            <a:endParaRPr lang="en-IN"/>
          </a:p>
        </p:txBody>
      </p:sp>
      <p:sp>
        <p:nvSpPr>
          <p:cNvPr id="5" name="Footer Placeholder 4">
            <a:extLst>
              <a:ext uri="{FF2B5EF4-FFF2-40B4-BE49-F238E27FC236}">
                <a16:creationId xmlns:a16="http://schemas.microsoft.com/office/drawing/2014/main" id="{392A57E0-D838-4DD1-99E5-5DB17E54D593}"/>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F7730CAF-6DAA-479A-89F5-0D5A46FFCC79}"/>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pPr/>
              <a:t>‹#›</a:t>
            </a:fld>
            <a:endParaRPr lang="en-IN"/>
          </a:p>
        </p:txBody>
      </p:sp>
    </p:spTree>
    <p:extLst>
      <p:ext uri="{BB962C8B-B14F-4D97-AF65-F5344CB8AC3E}">
        <p14:creationId xmlns:p14="http://schemas.microsoft.com/office/powerpoint/2010/main" val="6612234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C3FFA-14CF-4596-9FE3-7096592DBBB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1739DA3A-B02A-483B-B014-3983A3368E6D}"/>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7FA1949-108F-4873-B1F9-2D0C92DFEAA9}"/>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pPr/>
              <a:t>22-08-2025</a:t>
            </a:fld>
            <a:endParaRPr lang="en-IN"/>
          </a:p>
        </p:txBody>
      </p:sp>
      <p:sp>
        <p:nvSpPr>
          <p:cNvPr id="5" name="Footer Placeholder 4">
            <a:extLst>
              <a:ext uri="{FF2B5EF4-FFF2-40B4-BE49-F238E27FC236}">
                <a16:creationId xmlns:a16="http://schemas.microsoft.com/office/drawing/2014/main" id="{A242B84D-D63B-421A-954B-6DA4F70B668C}"/>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92ACBB67-78BE-47A7-8100-81289D578C69}"/>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pPr/>
              <a:t>‹#›</a:t>
            </a:fld>
            <a:endParaRPr lang="en-IN"/>
          </a:p>
        </p:txBody>
      </p:sp>
    </p:spTree>
    <p:extLst>
      <p:ext uri="{BB962C8B-B14F-4D97-AF65-F5344CB8AC3E}">
        <p14:creationId xmlns:p14="http://schemas.microsoft.com/office/powerpoint/2010/main" val="38188338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462D3-A819-4344-BE71-6EB7EC3FCA90}"/>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56ED6592-7B6D-4510-A447-F08253BD0AD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538C0AC-723B-4135-BAC4-D6CF716997E1}"/>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pPr/>
              <a:t>22-08-2025</a:t>
            </a:fld>
            <a:endParaRPr lang="en-IN"/>
          </a:p>
        </p:txBody>
      </p:sp>
      <p:sp>
        <p:nvSpPr>
          <p:cNvPr id="5" name="Footer Placeholder 4">
            <a:extLst>
              <a:ext uri="{FF2B5EF4-FFF2-40B4-BE49-F238E27FC236}">
                <a16:creationId xmlns:a16="http://schemas.microsoft.com/office/drawing/2014/main" id="{4AEDD7F8-3A02-4096-83BD-77DDE4B407C6}"/>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59D63AC5-1BFA-4393-89AE-92F3EF583E88}"/>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pPr/>
              <a:t>‹#›</a:t>
            </a:fld>
            <a:endParaRPr lang="en-IN"/>
          </a:p>
        </p:txBody>
      </p:sp>
    </p:spTree>
    <p:extLst>
      <p:ext uri="{BB962C8B-B14F-4D97-AF65-F5344CB8AC3E}">
        <p14:creationId xmlns:p14="http://schemas.microsoft.com/office/powerpoint/2010/main" val="35968939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DE25C-B210-4FA6-81AF-07B2D6F72DA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5BBA654-75B6-4DA6-BBB2-4CC76FCA08DD}"/>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4264AADF-CD5F-4810-85AA-2A4A797D1E69}"/>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51DB88E2-F488-478F-80EA-20FF03CD5FB7}"/>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pPr/>
              <a:t>22-08-2025</a:t>
            </a:fld>
            <a:endParaRPr lang="en-IN"/>
          </a:p>
        </p:txBody>
      </p:sp>
      <p:sp>
        <p:nvSpPr>
          <p:cNvPr id="6" name="Footer Placeholder 5">
            <a:extLst>
              <a:ext uri="{FF2B5EF4-FFF2-40B4-BE49-F238E27FC236}">
                <a16:creationId xmlns:a16="http://schemas.microsoft.com/office/drawing/2014/main" id="{9D171A57-8353-4357-B53C-3617DB6CA3C1}"/>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7" name="Slide Number Placeholder 6">
            <a:extLst>
              <a:ext uri="{FF2B5EF4-FFF2-40B4-BE49-F238E27FC236}">
                <a16:creationId xmlns:a16="http://schemas.microsoft.com/office/drawing/2014/main" id="{E9834C8B-0E10-45E0-A68C-F71E48E901A9}"/>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pPr/>
              <a:t>‹#›</a:t>
            </a:fld>
            <a:endParaRPr lang="en-IN"/>
          </a:p>
        </p:txBody>
      </p:sp>
    </p:spTree>
    <p:extLst>
      <p:ext uri="{BB962C8B-B14F-4D97-AF65-F5344CB8AC3E}">
        <p14:creationId xmlns:p14="http://schemas.microsoft.com/office/powerpoint/2010/main" val="289402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02DB1-C323-4BC6-8464-E70655FBA936}"/>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E9E979F-132E-444F-964C-3CDE44DAC835}"/>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220D9A-ABD9-4A3F-BABA-B134BCAF2240}"/>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BF68395-9ADD-4F25-8431-1618CB014EDC}"/>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D34072F-33EF-4E8B-85A9-BD19C85AEDFE}"/>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BE3495FB-19EE-41E6-A607-0469B732E759}"/>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pPr/>
              <a:t>22-08-2025</a:t>
            </a:fld>
            <a:endParaRPr lang="en-IN"/>
          </a:p>
        </p:txBody>
      </p:sp>
      <p:sp>
        <p:nvSpPr>
          <p:cNvPr id="8" name="Footer Placeholder 7">
            <a:extLst>
              <a:ext uri="{FF2B5EF4-FFF2-40B4-BE49-F238E27FC236}">
                <a16:creationId xmlns:a16="http://schemas.microsoft.com/office/drawing/2014/main" id="{36770EFA-1E09-46F2-8855-9D1D0B2F81C2}"/>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9" name="Slide Number Placeholder 8">
            <a:extLst>
              <a:ext uri="{FF2B5EF4-FFF2-40B4-BE49-F238E27FC236}">
                <a16:creationId xmlns:a16="http://schemas.microsoft.com/office/drawing/2014/main" id="{3DBE3C4C-4E3E-48CE-8080-9C52042A6B7D}"/>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pPr/>
              <a:t>‹#›</a:t>
            </a:fld>
            <a:endParaRPr lang="en-IN"/>
          </a:p>
        </p:txBody>
      </p:sp>
    </p:spTree>
    <p:extLst>
      <p:ext uri="{BB962C8B-B14F-4D97-AF65-F5344CB8AC3E}">
        <p14:creationId xmlns:p14="http://schemas.microsoft.com/office/powerpoint/2010/main" val="38423328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07808-23FC-411C-9564-FC0D2A647AF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8D2CD539-53AE-463E-91CA-58A31F32E340}"/>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pPr/>
              <a:t>22-08-2025</a:t>
            </a:fld>
            <a:endParaRPr lang="en-IN"/>
          </a:p>
        </p:txBody>
      </p:sp>
      <p:sp>
        <p:nvSpPr>
          <p:cNvPr id="4" name="Footer Placeholder 3">
            <a:extLst>
              <a:ext uri="{FF2B5EF4-FFF2-40B4-BE49-F238E27FC236}">
                <a16:creationId xmlns:a16="http://schemas.microsoft.com/office/drawing/2014/main" id="{4797264F-87A0-45B8-BDDE-A679010AEF3B}"/>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5" name="Slide Number Placeholder 4">
            <a:extLst>
              <a:ext uri="{FF2B5EF4-FFF2-40B4-BE49-F238E27FC236}">
                <a16:creationId xmlns:a16="http://schemas.microsoft.com/office/drawing/2014/main" id="{CF94D096-DFFF-46DD-BEE0-CBA323ECDBA9}"/>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pPr/>
              <a:t>‹#›</a:t>
            </a:fld>
            <a:endParaRPr lang="en-IN"/>
          </a:p>
        </p:txBody>
      </p:sp>
    </p:spTree>
    <p:extLst>
      <p:ext uri="{BB962C8B-B14F-4D97-AF65-F5344CB8AC3E}">
        <p14:creationId xmlns:p14="http://schemas.microsoft.com/office/powerpoint/2010/main" val="11163512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F3B399-08C1-4C8B-AAB8-24830AF3FD96}"/>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pPr/>
              <a:t>22-08-2025</a:t>
            </a:fld>
            <a:endParaRPr lang="en-IN"/>
          </a:p>
        </p:txBody>
      </p:sp>
      <p:sp>
        <p:nvSpPr>
          <p:cNvPr id="3" name="Footer Placeholder 2">
            <a:extLst>
              <a:ext uri="{FF2B5EF4-FFF2-40B4-BE49-F238E27FC236}">
                <a16:creationId xmlns:a16="http://schemas.microsoft.com/office/drawing/2014/main" id="{BE31FB3C-C989-46B1-B3A6-0BBED75B26AE}"/>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4" name="Slide Number Placeholder 3">
            <a:extLst>
              <a:ext uri="{FF2B5EF4-FFF2-40B4-BE49-F238E27FC236}">
                <a16:creationId xmlns:a16="http://schemas.microsoft.com/office/drawing/2014/main" id="{DC74920B-25A2-4BD0-A26E-04C279ED3A34}"/>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pPr/>
              <a:t>‹#›</a:t>
            </a:fld>
            <a:endParaRPr lang="en-IN"/>
          </a:p>
        </p:txBody>
      </p:sp>
    </p:spTree>
    <p:extLst>
      <p:ext uri="{BB962C8B-B14F-4D97-AF65-F5344CB8AC3E}">
        <p14:creationId xmlns:p14="http://schemas.microsoft.com/office/powerpoint/2010/main" val="31771861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749AC-45C1-48D6-9494-C38BDDC8D80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CE3689CD-C8EF-4019-AFEA-F39A99D5E44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093A5D81-34BB-4E13-BDC4-27B1915FCC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C311EC-B734-47AC-9C2F-30D474D91E87}"/>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pPr/>
              <a:t>22-08-2025</a:t>
            </a:fld>
            <a:endParaRPr lang="en-IN"/>
          </a:p>
        </p:txBody>
      </p:sp>
      <p:sp>
        <p:nvSpPr>
          <p:cNvPr id="6" name="Footer Placeholder 5">
            <a:extLst>
              <a:ext uri="{FF2B5EF4-FFF2-40B4-BE49-F238E27FC236}">
                <a16:creationId xmlns:a16="http://schemas.microsoft.com/office/drawing/2014/main" id="{106BA1F6-2EF4-4F4D-9BEA-CE1A33FF428A}"/>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7" name="Slide Number Placeholder 6">
            <a:extLst>
              <a:ext uri="{FF2B5EF4-FFF2-40B4-BE49-F238E27FC236}">
                <a16:creationId xmlns:a16="http://schemas.microsoft.com/office/drawing/2014/main" id="{3EF94410-6035-4E72-A6D8-695B9993D7DF}"/>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pPr/>
              <a:t>‹#›</a:t>
            </a:fld>
            <a:endParaRPr lang="en-IN"/>
          </a:p>
        </p:txBody>
      </p:sp>
    </p:spTree>
    <p:extLst>
      <p:ext uri="{BB962C8B-B14F-4D97-AF65-F5344CB8AC3E}">
        <p14:creationId xmlns:p14="http://schemas.microsoft.com/office/powerpoint/2010/main" val="10875380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16CD2-0021-436D-9F55-F240F4B0C9E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7599322-E507-4B1B-9BF0-5CBA4EFDE53B}"/>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A862662-5A6C-448D-8954-AEFFB1BEAD65}"/>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pPr/>
              <a:t>22-08-2025</a:t>
            </a:fld>
            <a:endParaRPr lang="en-IN"/>
          </a:p>
        </p:txBody>
      </p:sp>
      <p:sp>
        <p:nvSpPr>
          <p:cNvPr id="5" name="Footer Placeholder 4">
            <a:extLst>
              <a:ext uri="{FF2B5EF4-FFF2-40B4-BE49-F238E27FC236}">
                <a16:creationId xmlns:a16="http://schemas.microsoft.com/office/drawing/2014/main" id="{C326732E-4D04-4F15-A826-B8572FF02DF2}"/>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6031DB77-91BF-4A49-92D2-06534D28A8C8}"/>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pPr/>
              <a:t>‹#›</a:t>
            </a:fld>
            <a:endParaRPr lang="en-IN"/>
          </a:p>
        </p:txBody>
      </p:sp>
    </p:spTree>
    <p:extLst>
      <p:ext uri="{BB962C8B-B14F-4D97-AF65-F5344CB8AC3E}">
        <p14:creationId xmlns:p14="http://schemas.microsoft.com/office/powerpoint/2010/main" val="12294784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426011-6DFC-4557-A382-75FD9465787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61F84E52-64F6-4638-B58C-56202BD0A29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CB036D5-AA17-48E3-8FBD-C4E572B29ED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65F55A-447A-45A5-9B42-61C27077544E}"/>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pPr/>
              <a:t>22-08-2025</a:t>
            </a:fld>
            <a:endParaRPr lang="en-IN"/>
          </a:p>
        </p:txBody>
      </p:sp>
      <p:sp>
        <p:nvSpPr>
          <p:cNvPr id="6" name="Footer Placeholder 5">
            <a:extLst>
              <a:ext uri="{FF2B5EF4-FFF2-40B4-BE49-F238E27FC236}">
                <a16:creationId xmlns:a16="http://schemas.microsoft.com/office/drawing/2014/main" id="{4FD72DDA-49A4-47BA-B006-BB7D9347D8EC}"/>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7" name="Slide Number Placeholder 6">
            <a:extLst>
              <a:ext uri="{FF2B5EF4-FFF2-40B4-BE49-F238E27FC236}">
                <a16:creationId xmlns:a16="http://schemas.microsoft.com/office/drawing/2014/main" id="{D3553BEA-5488-4958-8379-8C1D7693F604}"/>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pPr/>
              <a:t>‹#›</a:t>
            </a:fld>
            <a:endParaRPr lang="en-IN"/>
          </a:p>
        </p:txBody>
      </p:sp>
    </p:spTree>
    <p:extLst>
      <p:ext uri="{BB962C8B-B14F-4D97-AF65-F5344CB8AC3E}">
        <p14:creationId xmlns:p14="http://schemas.microsoft.com/office/powerpoint/2010/main" val="37163990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07263-2C81-40D5-9E7E-DAA9EB4C8BA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02A7AF3-53CD-4B2F-9857-E66865790AEE}"/>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F30F431-6546-4A7F-8543-6C015760A1F3}"/>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pPr/>
              <a:t>22-08-2025</a:t>
            </a:fld>
            <a:endParaRPr lang="en-IN"/>
          </a:p>
        </p:txBody>
      </p:sp>
      <p:sp>
        <p:nvSpPr>
          <p:cNvPr id="5" name="Footer Placeholder 4">
            <a:extLst>
              <a:ext uri="{FF2B5EF4-FFF2-40B4-BE49-F238E27FC236}">
                <a16:creationId xmlns:a16="http://schemas.microsoft.com/office/drawing/2014/main" id="{CA8A7E9C-8490-4F48-8520-5AC1B182A4FF}"/>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05F6DA17-95CC-46D9-9B35-4BBCD05D8C6B}"/>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pPr/>
              <a:t>‹#›</a:t>
            </a:fld>
            <a:endParaRPr lang="en-IN"/>
          </a:p>
        </p:txBody>
      </p:sp>
    </p:spTree>
    <p:extLst>
      <p:ext uri="{BB962C8B-B14F-4D97-AF65-F5344CB8AC3E}">
        <p14:creationId xmlns:p14="http://schemas.microsoft.com/office/powerpoint/2010/main" val="41331660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CB239A-4E0D-4586-8212-A3BB8FF64F40}"/>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40E0DD7-8604-47E2-8CA2-B051E4F6B2F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2F75309-03F6-4448-BBFD-7A18E6E5B7F4}"/>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pPr/>
              <a:t>22-08-2025</a:t>
            </a:fld>
            <a:endParaRPr lang="en-IN"/>
          </a:p>
        </p:txBody>
      </p:sp>
      <p:sp>
        <p:nvSpPr>
          <p:cNvPr id="5" name="Footer Placeholder 4">
            <a:extLst>
              <a:ext uri="{FF2B5EF4-FFF2-40B4-BE49-F238E27FC236}">
                <a16:creationId xmlns:a16="http://schemas.microsoft.com/office/drawing/2014/main" id="{2AFAAB79-581A-492D-A9B1-1DE2CB7A6DB6}"/>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A8D99263-ED70-4F53-B418-23DF92E1F5B4}"/>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pPr/>
              <a:t>‹#›</a:t>
            </a:fld>
            <a:endParaRPr lang="en-IN"/>
          </a:p>
        </p:txBody>
      </p:sp>
    </p:spTree>
    <p:extLst>
      <p:ext uri="{BB962C8B-B14F-4D97-AF65-F5344CB8AC3E}">
        <p14:creationId xmlns:p14="http://schemas.microsoft.com/office/powerpoint/2010/main" val="2738478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96827-F5AC-4667-878A-EC6ED75841FA}"/>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8493EC97-0DD9-4419-B38C-1FEE2C3582E3}"/>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89BDAD7-2822-4B03-909C-313FA30CC95C}"/>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pPr/>
              <a:t>22-08-2025</a:t>
            </a:fld>
            <a:endParaRPr lang="en-IN"/>
          </a:p>
        </p:txBody>
      </p:sp>
      <p:sp>
        <p:nvSpPr>
          <p:cNvPr id="5" name="Footer Placeholder 4">
            <a:extLst>
              <a:ext uri="{FF2B5EF4-FFF2-40B4-BE49-F238E27FC236}">
                <a16:creationId xmlns:a16="http://schemas.microsoft.com/office/drawing/2014/main" id="{E396AB5D-F120-4BFE-885B-463DE3D0A298}"/>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E823C962-568C-452B-B388-208F13AE5ACE}"/>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pPr/>
              <a:t>‹#›</a:t>
            </a:fld>
            <a:endParaRPr lang="en-IN"/>
          </a:p>
        </p:txBody>
      </p:sp>
    </p:spTree>
    <p:extLst>
      <p:ext uri="{BB962C8B-B14F-4D97-AF65-F5344CB8AC3E}">
        <p14:creationId xmlns:p14="http://schemas.microsoft.com/office/powerpoint/2010/main" val="297156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F6919-48DB-4611-A7F1-F8C0B037F5A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2476384-3E0B-4514-9208-8A440FAEB24E}"/>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8936BD8C-C5F0-47FA-88A5-B895DDDD2A9F}"/>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C0EC4A14-9CCE-4C34-A24A-5562402736C4}"/>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pPr/>
              <a:t>22-08-2025</a:t>
            </a:fld>
            <a:endParaRPr lang="en-IN"/>
          </a:p>
        </p:txBody>
      </p:sp>
      <p:sp>
        <p:nvSpPr>
          <p:cNvPr id="6" name="Footer Placeholder 5">
            <a:extLst>
              <a:ext uri="{FF2B5EF4-FFF2-40B4-BE49-F238E27FC236}">
                <a16:creationId xmlns:a16="http://schemas.microsoft.com/office/drawing/2014/main" id="{45F9FCF7-40D1-43E2-A3BF-ADB4A70E5CE2}"/>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7" name="Slide Number Placeholder 6">
            <a:extLst>
              <a:ext uri="{FF2B5EF4-FFF2-40B4-BE49-F238E27FC236}">
                <a16:creationId xmlns:a16="http://schemas.microsoft.com/office/drawing/2014/main" id="{06194702-5F40-4BE2-BBD3-DEA32AD571D3}"/>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pPr/>
              <a:t>‹#›</a:t>
            </a:fld>
            <a:endParaRPr lang="en-IN"/>
          </a:p>
        </p:txBody>
      </p:sp>
    </p:spTree>
    <p:extLst>
      <p:ext uri="{BB962C8B-B14F-4D97-AF65-F5344CB8AC3E}">
        <p14:creationId xmlns:p14="http://schemas.microsoft.com/office/powerpoint/2010/main" val="4272063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0FB8D-2735-411E-82E4-8A92187563E9}"/>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13A8F31E-0224-4B76-B9C8-B9EDF99DF9F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8B818B6-80BB-4BB0-8959-0B61D865DC7E}"/>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84A4B18-B5DA-4046-B51D-83DB4A9B2FF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58B2DA4-3336-4C7B-9662-5055CBB4FF78}"/>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6276752-FCBF-43C8-B935-F93323E36A46}"/>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pPr/>
              <a:t>22-08-2025</a:t>
            </a:fld>
            <a:endParaRPr lang="en-IN"/>
          </a:p>
        </p:txBody>
      </p:sp>
      <p:sp>
        <p:nvSpPr>
          <p:cNvPr id="8" name="Footer Placeholder 7">
            <a:extLst>
              <a:ext uri="{FF2B5EF4-FFF2-40B4-BE49-F238E27FC236}">
                <a16:creationId xmlns:a16="http://schemas.microsoft.com/office/drawing/2014/main" id="{B7F50214-6031-4D0F-B253-98A24910FCA4}"/>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9" name="Slide Number Placeholder 8">
            <a:extLst>
              <a:ext uri="{FF2B5EF4-FFF2-40B4-BE49-F238E27FC236}">
                <a16:creationId xmlns:a16="http://schemas.microsoft.com/office/drawing/2014/main" id="{8CFE776E-FFA6-44B5-9A91-D2E93FD562CD}"/>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pPr/>
              <a:t>‹#›</a:t>
            </a:fld>
            <a:endParaRPr lang="en-IN"/>
          </a:p>
        </p:txBody>
      </p:sp>
    </p:spTree>
    <p:extLst>
      <p:ext uri="{BB962C8B-B14F-4D97-AF65-F5344CB8AC3E}">
        <p14:creationId xmlns:p14="http://schemas.microsoft.com/office/powerpoint/2010/main" val="332276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A91AD-F6DB-4288-8AED-906E7897544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57670A93-707A-4AE7-877C-BD694B98EDBF}"/>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pPr/>
              <a:t>22-08-2025</a:t>
            </a:fld>
            <a:endParaRPr lang="en-IN"/>
          </a:p>
        </p:txBody>
      </p:sp>
      <p:sp>
        <p:nvSpPr>
          <p:cNvPr id="4" name="Footer Placeholder 3">
            <a:extLst>
              <a:ext uri="{FF2B5EF4-FFF2-40B4-BE49-F238E27FC236}">
                <a16:creationId xmlns:a16="http://schemas.microsoft.com/office/drawing/2014/main" id="{88AC1E2A-A387-4DE4-B97C-146EA90AD766}"/>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5" name="Slide Number Placeholder 4">
            <a:extLst>
              <a:ext uri="{FF2B5EF4-FFF2-40B4-BE49-F238E27FC236}">
                <a16:creationId xmlns:a16="http://schemas.microsoft.com/office/drawing/2014/main" id="{7C9687C5-884E-4229-BFDD-AEB6C0EC0329}"/>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pPr/>
              <a:t>‹#›</a:t>
            </a:fld>
            <a:endParaRPr lang="en-IN"/>
          </a:p>
        </p:txBody>
      </p:sp>
    </p:spTree>
    <p:extLst>
      <p:ext uri="{BB962C8B-B14F-4D97-AF65-F5344CB8AC3E}">
        <p14:creationId xmlns:p14="http://schemas.microsoft.com/office/powerpoint/2010/main" val="40813241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15FF457-D3D1-49B9-AA2B-F82A588796CC}"/>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pPr/>
              <a:t>22-08-2025</a:t>
            </a:fld>
            <a:endParaRPr lang="en-IN"/>
          </a:p>
        </p:txBody>
      </p:sp>
      <p:sp>
        <p:nvSpPr>
          <p:cNvPr id="3" name="Footer Placeholder 2">
            <a:extLst>
              <a:ext uri="{FF2B5EF4-FFF2-40B4-BE49-F238E27FC236}">
                <a16:creationId xmlns:a16="http://schemas.microsoft.com/office/drawing/2014/main" id="{399D7D00-6792-4F3F-B973-3103179AF19C}"/>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4" name="Slide Number Placeholder 3">
            <a:extLst>
              <a:ext uri="{FF2B5EF4-FFF2-40B4-BE49-F238E27FC236}">
                <a16:creationId xmlns:a16="http://schemas.microsoft.com/office/drawing/2014/main" id="{727CA269-C6BD-404D-B542-F4514F3899D7}"/>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pPr/>
              <a:t>‹#›</a:t>
            </a:fld>
            <a:endParaRPr lang="en-IN"/>
          </a:p>
        </p:txBody>
      </p:sp>
    </p:spTree>
    <p:extLst>
      <p:ext uri="{BB962C8B-B14F-4D97-AF65-F5344CB8AC3E}">
        <p14:creationId xmlns:p14="http://schemas.microsoft.com/office/powerpoint/2010/main" val="14876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673FF-B562-4674-A215-7D7A62942F4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CFB24E88-87CE-4B71-B628-F0385BE299F4}"/>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4B0D0625-BE5B-4ADD-96C8-32E4A8206B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4D014FF-3DA2-4270-BF8B-3469F7ABE11E}"/>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pPr/>
              <a:t>22-08-2025</a:t>
            </a:fld>
            <a:endParaRPr lang="en-IN"/>
          </a:p>
        </p:txBody>
      </p:sp>
      <p:sp>
        <p:nvSpPr>
          <p:cNvPr id="6" name="Footer Placeholder 5">
            <a:extLst>
              <a:ext uri="{FF2B5EF4-FFF2-40B4-BE49-F238E27FC236}">
                <a16:creationId xmlns:a16="http://schemas.microsoft.com/office/drawing/2014/main" id="{43C9E3A0-C13D-436F-BD61-D8B80B9B7A91}"/>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7" name="Slide Number Placeholder 6">
            <a:extLst>
              <a:ext uri="{FF2B5EF4-FFF2-40B4-BE49-F238E27FC236}">
                <a16:creationId xmlns:a16="http://schemas.microsoft.com/office/drawing/2014/main" id="{31B3E138-C0C5-4B81-8CEC-5A19CB51658F}"/>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pPr/>
              <a:t>‹#›</a:t>
            </a:fld>
            <a:endParaRPr lang="en-IN"/>
          </a:p>
        </p:txBody>
      </p:sp>
    </p:spTree>
    <p:extLst>
      <p:ext uri="{BB962C8B-B14F-4D97-AF65-F5344CB8AC3E}">
        <p14:creationId xmlns:p14="http://schemas.microsoft.com/office/powerpoint/2010/main" val="9347938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8B897-DF95-4C1D-A36B-E0BCDEFED9E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9C2E44B1-17FA-458B-AD8F-7727668A195F}"/>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683C58C6-1A66-4DF4-B8B1-111FD478160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759875-4100-4D57-BDA9-F64F50A12736}"/>
              </a:ext>
            </a:extLst>
          </p:cNvPr>
          <p:cNvSpPr>
            <a:spLocks noGrp="1"/>
          </p:cNvSpPr>
          <p:nvPr>
            <p:ph type="dt" sz="half" idx="10"/>
          </p:nvPr>
        </p:nvSpPr>
        <p:spPr>
          <a:xfrm>
            <a:off x="838200" y="6356350"/>
            <a:ext cx="2743200" cy="365125"/>
          </a:xfrm>
          <a:prstGeom prst="rect">
            <a:avLst/>
          </a:prstGeom>
        </p:spPr>
        <p:txBody>
          <a:bodyPr/>
          <a:lstStyle/>
          <a:p>
            <a:fld id="{772BB99E-FE1A-4B7C-8FB8-5F6BA794D6F9}" type="datetimeFigureOut">
              <a:rPr lang="en-IN" smtClean="0"/>
              <a:pPr/>
              <a:t>22-08-2025</a:t>
            </a:fld>
            <a:endParaRPr lang="en-IN"/>
          </a:p>
        </p:txBody>
      </p:sp>
      <p:sp>
        <p:nvSpPr>
          <p:cNvPr id="6" name="Footer Placeholder 5">
            <a:extLst>
              <a:ext uri="{FF2B5EF4-FFF2-40B4-BE49-F238E27FC236}">
                <a16:creationId xmlns:a16="http://schemas.microsoft.com/office/drawing/2014/main" id="{5C154F2C-0E94-47C5-A4C7-6E8970D8212B}"/>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7" name="Slide Number Placeholder 6">
            <a:extLst>
              <a:ext uri="{FF2B5EF4-FFF2-40B4-BE49-F238E27FC236}">
                <a16:creationId xmlns:a16="http://schemas.microsoft.com/office/drawing/2014/main" id="{A9D5EF42-9949-4A3F-86CF-64F3708F140C}"/>
              </a:ext>
            </a:extLst>
          </p:cNvPr>
          <p:cNvSpPr>
            <a:spLocks noGrp="1"/>
          </p:cNvSpPr>
          <p:nvPr>
            <p:ph type="sldNum" sz="quarter" idx="12"/>
          </p:nvPr>
        </p:nvSpPr>
        <p:spPr>
          <a:xfrm>
            <a:off x="8610600" y="6356350"/>
            <a:ext cx="2743200" cy="365125"/>
          </a:xfrm>
          <a:prstGeom prst="rect">
            <a:avLst/>
          </a:prstGeom>
        </p:spPr>
        <p:txBody>
          <a:bodyPr/>
          <a:lstStyle/>
          <a:p>
            <a:fld id="{DF205498-39D2-46B6-B10B-45EEF5050A43}" type="slidenum">
              <a:rPr lang="en-IN" smtClean="0"/>
              <a:pPr/>
              <a:t>‹#›</a:t>
            </a:fld>
            <a:endParaRPr lang="en-IN"/>
          </a:p>
        </p:txBody>
      </p:sp>
    </p:spTree>
    <p:extLst>
      <p:ext uri="{BB962C8B-B14F-4D97-AF65-F5344CB8AC3E}">
        <p14:creationId xmlns:p14="http://schemas.microsoft.com/office/powerpoint/2010/main" val="2593877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6072FDC-FB0E-4EC7-8B6A-120616807A0E}"/>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86404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73739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16FF854-1048-43DA-AAFF-5CB03EC62013}"/>
              </a:ext>
            </a:extLst>
          </p:cNvPr>
          <p:cNvSpPr txBox="1"/>
          <p:nvPr/>
        </p:nvSpPr>
        <p:spPr>
          <a:xfrm>
            <a:off x="0" y="2543721"/>
            <a:ext cx="3920837" cy="2062103"/>
          </a:xfrm>
          <a:prstGeom prst="rect">
            <a:avLst/>
          </a:prstGeom>
          <a:noFill/>
        </p:spPr>
        <p:txBody>
          <a:bodyPr wrap="square" rtlCol="0">
            <a:spAutoFit/>
          </a:bodyPr>
          <a:lstStyle/>
          <a:p>
            <a:pPr algn="ctr"/>
            <a:r>
              <a:rPr lang="en-US" sz="3200" b="1" dirty="0">
                <a:solidFill>
                  <a:schemeClr val="bg1"/>
                </a:solidFill>
                <a:latin typeface="Cambria" panose="02040503050406030204" pitchFamily="18" charset="0"/>
                <a:ea typeface="Cambria" panose="02040503050406030204" pitchFamily="18" charset="0"/>
              </a:rPr>
              <a:t>Introduction to Non-Traditional Machining</a:t>
            </a:r>
          </a:p>
          <a:p>
            <a:pPr algn="ctr"/>
            <a:r>
              <a:rPr lang="en-US" sz="3200" b="1" dirty="0">
                <a:solidFill>
                  <a:schemeClr val="bg1"/>
                </a:solidFill>
                <a:latin typeface="Cambria" panose="02040503050406030204" pitchFamily="18" charset="0"/>
                <a:ea typeface="Cambria" panose="02040503050406030204" pitchFamily="18" charset="0"/>
              </a:rPr>
              <a:t>BME755A</a:t>
            </a:r>
          </a:p>
        </p:txBody>
      </p:sp>
      <p:sp>
        <p:nvSpPr>
          <p:cNvPr id="8" name="TextBox 7">
            <a:extLst>
              <a:ext uri="{FF2B5EF4-FFF2-40B4-BE49-F238E27FC236}">
                <a16:creationId xmlns:a16="http://schemas.microsoft.com/office/drawing/2014/main" id="{EE9A13E7-4CBD-42B1-B3D9-EEFCF16CD0E9}"/>
              </a:ext>
            </a:extLst>
          </p:cNvPr>
          <p:cNvSpPr txBox="1"/>
          <p:nvPr/>
        </p:nvSpPr>
        <p:spPr>
          <a:xfrm>
            <a:off x="5336768" y="2890391"/>
            <a:ext cx="6137563" cy="1077218"/>
          </a:xfrm>
          <a:prstGeom prst="rect">
            <a:avLst/>
          </a:prstGeom>
          <a:noFill/>
        </p:spPr>
        <p:txBody>
          <a:bodyPr wrap="square" rtlCol="0">
            <a:spAutoFit/>
          </a:bodyPr>
          <a:lstStyle/>
          <a:p>
            <a:pPr algn="ctr"/>
            <a:r>
              <a:rPr lang="en-US" sz="3200" b="1" dirty="0">
                <a:solidFill>
                  <a:schemeClr val="accent6">
                    <a:lumMod val="75000"/>
                  </a:schemeClr>
                </a:solidFill>
                <a:latin typeface="Cambria" panose="02040503050406030204" pitchFamily="18" charset="0"/>
                <a:ea typeface="Cambria" panose="02040503050406030204" pitchFamily="18" charset="0"/>
              </a:rPr>
              <a:t>Introduction to Non-Traditional Machining</a:t>
            </a:r>
          </a:p>
        </p:txBody>
      </p:sp>
      <p:grpSp>
        <p:nvGrpSpPr>
          <p:cNvPr id="13" name="Group 12">
            <a:extLst>
              <a:ext uri="{FF2B5EF4-FFF2-40B4-BE49-F238E27FC236}">
                <a16:creationId xmlns:a16="http://schemas.microsoft.com/office/drawing/2014/main" id="{75EC8159-9359-425B-BFFC-C1B0A7B61B07}"/>
              </a:ext>
            </a:extLst>
          </p:cNvPr>
          <p:cNvGrpSpPr/>
          <p:nvPr/>
        </p:nvGrpSpPr>
        <p:grpSpPr>
          <a:xfrm>
            <a:off x="6691746" y="4949887"/>
            <a:ext cx="4059382" cy="1533436"/>
            <a:chOff x="6691746" y="4949887"/>
            <a:chExt cx="4059382" cy="1533436"/>
          </a:xfrm>
          <a:solidFill>
            <a:srgbClr val="767070"/>
          </a:solidFill>
        </p:grpSpPr>
        <p:sp>
          <p:nvSpPr>
            <p:cNvPr id="11" name="Rectangle 10">
              <a:extLst>
                <a:ext uri="{FF2B5EF4-FFF2-40B4-BE49-F238E27FC236}">
                  <a16:creationId xmlns:a16="http://schemas.microsoft.com/office/drawing/2014/main" id="{69FB7BD3-C489-42F8-9F9E-990D17FDB40A}"/>
                </a:ext>
              </a:extLst>
            </p:cNvPr>
            <p:cNvSpPr/>
            <p:nvPr/>
          </p:nvSpPr>
          <p:spPr>
            <a:xfrm>
              <a:off x="6691746" y="4949887"/>
              <a:ext cx="4059382" cy="1533436"/>
            </a:xfrm>
            <a:prstGeom prst="rect">
              <a:avLst/>
            </a:prstGeom>
            <a:grpFill/>
            <a:ln w="38100">
              <a:solidFill>
                <a:schemeClr val="accent4"/>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TextBox 8">
              <a:extLst>
                <a:ext uri="{FF2B5EF4-FFF2-40B4-BE49-F238E27FC236}">
                  <a16:creationId xmlns:a16="http://schemas.microsoft.com/office/drawing/2014/main" id="{F30663E1-B15B-459B-B742-0E5F6A30088D}"/>
                </a:ext>
              </a:extLst>
            </p:cNvPr>
            <p:cNvSpPr txBox="1"/>
            <p:nvPr/>
          </p:nvSpPr>
          <p:spPr>
            <a:xfrm>
              <a:off x="6816436" y="5121099"/>
              <a:ext cx="3472572" cy="1200329"/>
            </a:xfrm>
            <a:prstGeom prst="rect">
              <a:avLst/>
            </a:prstGeom>
            <a:grpFill/>
            <a:ln>
              <a:noFill/>
            </a:ln>
          </p:spPr>
          <p:txBody>
            <a:bodyPr wrap="square" rtlCol="0">
              <a:spAutoFit/>
            </a:bodyPr>
            <a:lstStyle/>
            <a:p>
              <a:pPr algn="r"/>
              <a:r>
                <a:rPr lang="en-US" b="1" dirty="0">
                  <a:solidFill>
                    <a:schemeClr val="bg1"/>
                  </a:solidFill>
                  <a:latin typeface="Cambria" panose="02040503050406030204" pitchFamily="18" charset="0"/>
                  <a:ea typeface="Cambria" panose="02040503050406030204" pitchFamily="18" charset="0"/>
                </a:rPr>
                <a:t>Mr. HEMANTH B R</a:t>
              </a:r>
            </a:p>
            <a:p>
              <a:pPr algn="r"/>
              <a:r>
                <a:rPr lang="en-US" dirty="0">
                  <a:solidFill>
                    <a:schemeClr val="bg1"/>
                  </a:solidFill>
                  <a:latin typeface="Cambria" panose="02040503050406030204" pitchFamily="18" charset="0"/>
                  <a:ea typeface="Cambria" panose="02040503050406030204" pitchFamily="18" charset="0"/>
                </a:rPr>
                <a:t>Assistant Professor, </a:t>
              </a:r>
            </a:p>
            <a:p>
              <a:pPr algn="r"/>
              <a:r>
                <a:rPr lang="en-US" dirty="0">
                  <a:solidFill>
                    <a:schemeClr val="bg1"/>
                  </a:solidFill>
                  <a:latin typeface="Cambria" panose="02040503050406030204" pitchFamily="18" charset="0"/>
                  <a:ea typeface="Cambria" panose="02040503050406030204" pitchFamily="18" charset="0"/>
                </a:rPr>
                <a:t>Dept. of Mechanical Engineering,</a:t>
              </a:r>
            </a:p>
            <a:p>
              <a:pPr algn="r"/>
              <a:r>
                <a:rPr lang="en-US" dirty="0">
                  <a:solidFill>
                    <a:schemeClr val="bg1"/>
                  </a:solidFill>
                  <a:latin typeface="Cambria" panose="02040503050406030204" pitchFamily="18" charset="0"/>
                  <a:ea typeface="Cambria" panose="02040503050406030204" pitchFamily="18" charset="0"/>
                </a:rPr>
                <a:t>ATMECE, Mysuru</a:t>
              </a:r>
              <a:endParaRPr lang="en-IN" dirty="0">
                <a:solidFill>
                  <a:schemeClr val="bg1"/>
                </a:solidFill>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2149505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3179130" y="1378475"/>
            <a:ext cx="5833739" cy="523220"/>
          </a:xfrm>
          <a:prstGeom prst="rect">
            <a:avLst/>
          </a:prstGeom>
          <a:noFill/>
        </p:spPr>
        <p:txBody>
          <a:bodyPr wrap="square">
            <a:spAutoFit/>
          </a:bodyPr>
          <a:lstStyle/>
          <a:p>
            <a:r>
              <a:rPr lang="en-IN" sz="28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Non-traditional Processes Definition</a:t>
            </a:r>
          </a:p>
        </p:txBody>
      </p:sp>
      <p:sp>
        <p:nvSpPr>
          <p:cNvPr id="8" name="TextBox 7">
            <a:extLst>
              <a:ext uri="{FF2B5EF4-FFF2-40B4-BE49-F238E27FC236}">
                <a16:creationId xmlns:a16="http://schemas.microsoft.com/office/drawing/2014/main" id="{CFBAC1F0-B17D-4D11-9B53-254FDB8A57EA}"/>
              </a:ext>
            </a:extLst>
          </p:cNvPr>
          <p:cNvSpPr txBox="1"/>
          <p:nvPr/>
        </p:nvSpPr>
        <p:spPr>
          <a:xfrm>
            <a:off x="1148097" y="2151727"/>
            <a:ext cx="9895803" cy="2554545"/>
          </a:xfrm>
          <a:prstGeom prst="rect">
            <a:avLst/>
          </a:prstGeom>
          <a:noFill/>
        </p:spPr>
        <p:txBody>
          <a:bodyPr wrap="square">
            <a:spAutoFit/>
          </a:bodyPr>
          <a:lstStyle/>
          <a:p>
            <a:pPr marL="82296" marR="0" lvl="0" indent="0" algn="just" defTabSz="914400" rtl="0" eaLnBrk="1" fontAlgn="auto" latinLnBrk="0" hangingPunct="1">
              <a:lnSpc>
                <a:spcPct val="100000"/>
              </a:lnSpc>
              <a:spcBef>
                <a:spcPts val="600"/>
              </a:spcBef>
              <a:spcAft>
                <a:spcPts val="0"/>
              </a:spcAft>
              <a:buClr>
                <a:srgbClr val="CEB966"/>
              </a:buClr>
              <a:buSzPct val="80000"/>
              <a:buFont typeface="Wingdings 2"/>
              <a:buNone/>
              <a:tabLst/>
              <a:defRPr/>
            </a:pPr>
            <a:r>
              <a:rPr kumimoji="0" lang="en-US" sz="3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 group of processes that remove excess material by various techniques involving mechanical, thermal, electrical, or chemical energy (or combinations of these energies) but </a:t>
            </a:r>
            <a:r>
              <a:rPr kumimoji="0" lang="en-US" sz="32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do not use a sharp cutting tool </a:t>
            </a:r>
            <a:r>
              <a:rPr kumimoji="0" lang="en-US" sz="3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in the conventional sense</a:t>
            </a:r>
          </a:p>
        </p:txBody>
      </p:sp>
    </p:spTree>
    <p:extLst>
      <p:ext uri="{BB962C8B-B14F-4D97-AF65-F5344CB8AC3E}">
        <p14:creationId xmlns:p14="http://schemas.microsoft.com/office/powerpoint/2010/main" val="3555928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3906608" y="954405"/>
            <a:ext cx="5171130" cy="461665"/>
          </a:xfrm>
          <a:prstGeom prst="rect">
            <a:avLst/>
          </a:prstGeom>
          <a:noFill/>
        </p:spPr>
        <p:txBody>
          <a:bodyPr wrap="square">
            <a:spAutoFit/>
          </a:bodyPr>
          <a:lstStyle/>
          <a:p>
            <a:r>
              <a:rPr lang="en-IN" sz="24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Non-traditional Machining Processes</a:t>
            </a:r>
          </a:p>
        </p:txBody>
      </p:sp>
      <p:sp>
        <p:nvSpPr>
          <p:cNvPr id="8" name="TextBox 7">
            <a:extLst>
              <a:ext uri="{FF2B5EF4-FFF2-40B4-BE49-F238E27FC236}">
                <a16:creationId xmlns:a16="http://schemas.microsoft.com/office/drawing/2014/main" id="{CFBAC1F0-B17D-4D11-9B53-254FDB8A57EA}"/>
              </a:ext>
            </a:extLst>
          </p:cNvPr>
          <p:cNvSpPr txBox="1"/>
          <p:nvPr/>
        </p:nvSpPr>
        <p:spPr>
          <a:xfrm>
            <a:off x="195309" y="1564929"/>
            <a:ext cx="11611991" cy="2015936"/>
          </a:xfrm>
          <a:prstGeom prst="rect">
            <a:avLst/>
          </a:prstGeom>
          <a:noFill/>
        </p:spPr>
        <p:txBody>
          <a:bodyPr wrap="square">
            <a:spAutoFit/>
          </a:bodyPr>
          <a:lstStyle/>
          <a:p>
            <a:pPr marL="0" marR="0" lvl="0" indent="0" algn="just" defTabSz="914400" rtl="0" eaLnBrk="1" fontAlgn="auto" latinLnBrk="0" hangingPunct="1">
              <a:lnSpc>
                <a:spcPct val="100000"/>
              </a:lnSpc>
              <a:spcBef>
                <a:spcPts val="600"/>
              </a:spcBef>
              <a:spcAft>
                <a:spcPts val="0"/>
              </a:spcAft>
              <a:buClr>
                <a:srgbClr val="CEB966"/>
              </a:buClr>
              <a:buSzPct val="80000"/>
              <a:buFont typeface="Wingdings 2"/>
              <a:buNone/>
              <a:tabLst/>
              <a:defRPr/>
            </a:pPr>
            <a:r>
              <a:rPr kumimoji="0" lang="en-US" sz="2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Manufacturing processes can be broadly divided into two groups:</a:t>
            </a:r>
          </a:p>
          <a:p>
            <a:pPr marL="0" marR="0" lvl="0" indent="0" algn="just" defTabSz="914400" rtl="0" eaLnBrk="1" fontAlgn="auto" latinLnBrk="0" hangingPunct="1">
              <a:lnSpc>
                <a:spcPct val="100000"/>
              </a:lnSpc>
              <a:spcBef>
                <a:spcPts val="600"/>
              </a:spcBef>
              <a:spcAft>
                <a:spcPts val="0"/>
              </a:spcAft>
              <a:buClr>
                <a:srgbClr val="CEB966"/>
              </a:buClr>
              <a:buSzPct val="80000"/>
              <a:buFont typeface="Wingdings 2"/>
              <a:buNone/>
              <a:tabLst/>
              <a:defRPr/>
            </a:pPr>
            <a:r>
              <a:rPr lang="en-US" sz="2200" dirty="0">
                <a:solidFill>
                  <a:srgbClr val="410082"/>
                </a:solidFill>
                <a:latin typeface="Times New Roman" pitchFamily="18" charset="0"/>
                <a:cs typeface="Times New Roman" pitchFamily="18" charset="0"/>
              </a:rPr>
              <a:t>P</a:t>
            </a:r>
            <a:r>
              <a:rPr kumimoji="0" lang="en-US" sz="2200" b="0" i="0" u="none" strike="noStrike" kern="1200" cap="none" spc="0" normalizeH="0" baseline="0" noProof="0" dirty="0" err="1">
                <a:ln>
                  <a:noFill/>
                </a:ln>
                <a:solidFill>
                  <a:srgbClr val="410082"/>
                </a:solidFill>
                <a:effectLst/>
                <a:uLnTx/>
                <a:uFillTx/>
                <a:latin typeface="Times New Roman" pitchFamily="18" charset="0"/>
                <a:ea typeface="+mn-ea"/>
                <a:cs typeface="Times New Roman" pitchFamily="18" charset="0"/>
              </a:rPr>
              <a:t>rimary</a:t>
            </a:r>
            <a:r>
              <a:rPr kumimoji="0" lang="en-US" sz="2200" b="0" i="0" u="none" strike="noStrike" kern="1200" cap="none" spc="0" normalizeH="0" baseline="0" noProof="0" dirty="0">
                <a:ln>
                  <a:noFill/>
                </a:ln>
                <a:solidFill>
                  <a:srgbClr val="410082"/>
                </a:solidFill>
                <a:effectLst/>
                <a:uLnTx/>
                <a:uFillTx/>
                <a:latin typeface="Times New Roman" pitchFamily="18" charset="0"/>
                <a:ea typeface="+mn-ea"/>
                <a:cs typeface="Times New Roman" pitchFamily="18" charset="0"/>
              </a:rPr>
              <a:t> </a:t>
            </a:r>
            <a:r>
              <a:rPr lang="en-US" sz="2200" dirty="0">
                <a:solidFill>
                  <a:srgbClr val="410082"/>
                </a:solidFill>
                <a:latin typeface="Times New Roman" pitchFamily="18" charset="0"/>
                <a:cs typeface="Times New Roman" pitchFamily="18" charset="0"/>
              </a:rPr>
              <a:t>M</a:t>
            </a:r>
            <a:r>
              <a:rPr kumimoji="0" lang="en-US" sz="2200" b="0" i="0" u="none" strike="noStrike" kern="1200" cap="none" spc="0" normalizeH="0" baseline="0" noProof="0" dirty="0" err="1">
                <a:ln>
                  <a:noFill/>
                </a:ln>
                <a:solidFill>
                  <a:srgbClr val="410082"/>
                </a:solidFill>
                <a:effectLst/>
                <a:uLnTx/>
                <a:uFillTx/>
                <a:latin typeface="Times New Roman" pitchFamily="18" charset="0"/>
                <a:ea typeface="+mn-ea"/>
                <a:cs typeface="Times New Roman" pitchFamily="18" charset="0"/>
              </a:rPr>
              <a:t>anufacturing</a:t>
            </a:r>
            <a:r>
              <a:rPr kumimoji="0" lang="en-US" sz="2200" b="0" i="0" u="none" strike="noStrike" kern="1200" cap="none" spc="0" normalizeH="0" baseline="0" noProof="0" dirty="0">
                <a:ln>
                  <a:noFill/>
                </a:ln>
                <a:solidFill>
                  <a:srgbClr val="410082"/>
                </a:solidFill>
                <a:effectLst/>
                <a:uLnTx/>
                <a:uFillTx/>
                <a:latin typeface="Times New Roman" pitchFamily="18" charset="0"/>
                <a:ea typeface="+mn-ea"/>
                <a:cs typeface="Times New Roman" pitchFamily="18" charset="0"/>
              </a:rPr>
              <a:t> </a:t>
            </a:r>
            <a:r>
              <a:rPr lang="en-US" sz="2200" dirty="0">
                <a:solidFill>
                  <a:srgbClr val="410082"/>
                </a:solidFill>
                <a:latin typeface="Times New Roman" pitchFamily="18" charset="0"/>
                <a:cs typeface="Times New Roman" pitchFamily="18" charset="0"/>
              </a:rPr>
              <a:t>P</a:t>
            </a:r>
            <a:r>
              <a:rPr kumimoji="0" lang="en-US" sz="2200" b="0" i="0" u="none" strike="noStrike" kern="1200" cap="none" spc="0" normalizeH="0" baseline="0" noProof="0" dirty="0" err="1">
                <a:ln>
                  <a:noFill/>
                </a:ln>
                <a:solidFill>
                  <a:srgbClr val="410082"/>
                </a:solidFill>
                <a:effectLst/>
                <a:uLnTx/>
                <a:uFillTx/>
                <a:latin typeface="Times New Roman" pitchFamily="18" charset="0"/>
                <a:ea typeface="+mn-ea"/>
                <a:cs typeface="Times New Roman" pitchFamily="18" charset="0"/>
              </a:rPr>
              <a:t>rocesses</a:t>
            </a:r>
            <a:r>
              <a:rPr kumimoji="0" lang="en-US" sz="2200" b="0" i="0" u="none" strike="noStrike" kern="1200" cap="none" spc="0" normalizeH="0" baseline="0" noProof="0" dirty="0">
                <a:ln>
                  <a:noFill/>
                </a:ln>
                <a:solidFill>
                  <a:srgbClr val="410082"/>
                </a:solidFill>
                <a:effectLst/>
                <a:uLnTx/>
                <a:uFillTx/>
                <a:latin typeface="Times New Roman" pitchFamily="18" charset="0"/>
                <a:ea typeface="+mn-ea"/>
                <a:cs typeface="Times New Roman" pitchFamily="18" charset="0"/>
              </a:rPr>
              <a:t> : </a:t>
            </a:r>
            <a:r>
              <a:rPr kumimoji="0" lang="en-US" sz="2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Provide basic shape and size</a:t>
            </a:r>
          </a:p>
          <a:p>
            <a:pPr marL="0" marR="0" lvl="0" indent="0" algn="just" defTabSz="914400" rtl="0" eaLnBrk="1" fontAlgn="auto" latinLnBrk="0" hangingPunct="1">
              <a:lnSpc>
                <a:spcPct val="100000"/>
              </a:lnSpc>
              <a:spcBef>
                <a:spcPts val="600"/>
              </a:spcBef>
              <a:spcAft>
                <a:spcPts val="0"/>
              </a:spcAft>
              <a:buClr>
                <a:srgbClr val="CEB966"/>
              </a:buClr>
              <a:buSzPct val="80000"/>
              <a:buFont typeface="Wingdings 2"/>
              <a:buNone/>
              <a:tabLst/>
              <a:defRPr/>
            </a:pPr>
            <a:r>
              <a:rPr lang="en-US" sz="2200" dirty="0">
                <a:solidFill>
                  <a:srgbClr val="410082"/>
                </a:solidFill>
                <a:latin typeface="Times New Roman" pitchFamily="18" charset="0"/>
                <a:cs typeface="Times New Roman" pitchFamily="18" charset="0"/>
              </a:rPr>
              <a:t>S</a:t>
            </a:r>
            <a:r>
              <a:rPr kumimoji="0" lang="en-US" sz="2200" b="0" i="0" u="none" strike="noStrike" kern="1200" cap="none" spc="0" normalizeH="0" baseline="0" noProof="0" dirty="0" err="1">
                <a:ln>
                  <a:noFill/>
                </a:ln>
                <a:solidFill>
                  <a:srgbClr val="410082"/>
                </a:solidFill>
                <a:effectLst/>
                <a:uLnTx/>
                <a:uFillTx/>
                <a:latin typeface="Times New Roman" pitchFamily="18" charset="0"/>
                <a:ea typeface="+mn-ea"/>
                <a:cs typeface="Times New Roman" pitchFamily="18" charset="0"/>
              </a:rPr>
              <a:t>econdary</a:t>
            </a:r>
            <a:r>
              <a:rPr kumimoji="0" lang="en-US" sz="2200" b="0" i="0" u="none" strike="noStrike" kern="1200" cap="none" spc="0" normalizeH="0" baseline="0" noProof="0" dirty="0">
                <a:ln>
                  <a:noFill/>
                </a:ln>
                <a:solidFill>
                  <a:srgbClr val="410082"/>
                </a:solidFill>
                <a:effectLst/>
                <a:uLnTx/>
                <a:uFillTx/>
                <a:latin typeface="Times New Roman" pitchFamily="18" charset="0"/>
                <a:ea typeface="+mn-ea"/>
                <a:cs typeface="Times New Roman" pitchFamily="18" charset="0"/>
              </a:rPr>
              <a:t> </a:t>
            </a:r>
            <a:r>
              <a:rPr lang="en-US" sz="2200" dirty="0">
                <a:solidFill>
                  <a:srgbClr val="410082"/>
                </a:solidFill>
                <a:latin typeface="Times New Roman" pitchFamily="18" charset="0"/>
                <a:cs typeface="Times New Roman" pitchFamily="18" charset="0"/>
              </a:rPr>
              <a:t>M</a:t>
            </a:r>
            <a:r>
              <a:rPr kumimoji="0" lang="en-US" sz="2200" b="0" i="0" u="none" strike="noStrike" kern="1200" cap="none" spc="0" normalizeH="0" baseline="0" noProof="0" dirty="0" err="1">
                <a:ln>
                  <a:noFill/>
                </a:ln>
                <a:solidFill>
                  <a:srgbClr val="410082"/>
                </a:solidFill>
                <a:effectLst/>
                <a:uLnTx/>
                <a:uFillTx/>
                <a:latin typeface="Times New Roman" pitchFamily="18" charset="0"/>
                <a:ea typeface="+mn-ea"/>
                <a:cs typeface="Times New Roman" pitchFamily="18" charset="0"/>
              </a:rPr>
              <a:t>anufacturing</a:t>
            </a:r>
            <a:r>
              <a:rPr kumimoji="0" lang="en-US" sz="2200" b="0" i="0" u="none" strike="noStrike" kern="1200" cap="none" spc="0" normalizeH="0" baseline="0" noProof="0" dirty="0">
                <a:ln>
                  <a:noFill/>
                </a:ln>
                <a:solidFill>
                  <a:srgbClr val="410082"/>
                </a:solidFill>
                <a:effectLst/>
                <a:uLnTx/>
                <a:uFillTx/>
                <a:latin typeface="Times New Roman" pitchFamily="18" charset="0"/>
                <a:ea typeface="+mn-ea"/>
                <a:cs typeface="Times New Roman" pitchFamily="18" charset="0"/>
              </a:rPr>
              <a:t> </a:t>
            </a:r>
            <a:r>
              <a:rPr lang="en-US" sz="2200" dirty="0">
                <a:solidFill>
                  <a:srgbClr val="410082"/>
                </a:solidFill>
                <a:latin typeface="Times New Roman" pitchFamily="18" charset="0"/>
                <a:cs typeface="Times New Roman" pitchFamily="18" charset="0"/>
              </a:rPr>
              <a:t>P</a:t>
            </a:r>
            <a:r>
              <a:rPr kumimoji="0" lang="en-US" sz="2200" b="0" i="0" u="none" strike="noStrike" kern="1200" cap="none" spc="0" normalizeH="0" baseline="0" noProof="0" dirty="0" err="1">
                <a:ln>
                  <a:noFill/>
                </a:ln>
                <a:solidFill>
                  <a:srgbClr val="410082"/>
                </a:solidFill>
                <a:effectLst/>
                <a:uLnTx/>
                <a:uFillTx/>
                <a:latin typeface="Times New Roman" pitchFamily="18" charset="0"/>
                <a:ea typeface="+mn-ea"/>
                <a:cs typeface="Times New Roman" pitchFamily="18" charset="0"/>
              </a:rPr>
              <a:t>rocesses</a:t>
            </a:r>
            <a:r>
              <a:rPr kumimoji="0" lang="en-US" sz="2200" b="0" i="0" u="none" strike="noStrike" kern="1200" cap="none" spc="0" normalizeH="0" baseline="0" noProof="0" dirty="0">
                <a:ln>
                  <a:noFill/>
                </a:ln>
                <a:solidFill>
                  <a:srgbClr val="410082"/>
                </a:solidFill>
                <a:effectLst/>
                <a:uLnTx/>
                <a:uFillTx/>
                <a:latin typeface="Times New Roman" pitchFamily="18" charset="0"/>
                <a:ea typeface="+mn-ea"/>
                <a:cs typeface="Times New Roman" pitchFamily="18" charset="0"/>
              </a:rPr>
              <a:t> : </a:t>
            </a:r>
            <a:r>
              <a:rPr kumimoji="0" lang="en-US" sz="2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Provide final shape and size with tighter control on dimension, surface characteristics</a:t>
            </a:r>
          </a:p>
          <a:p>
            <a:pPr marL="0" marR="0" lvl="0" indent="0" algn="just" defTabSz="914400" rtl="0" eaLnBrk="1" fontAlgn="auto" latinLnBrk="0" hangingPunct="1">
              <a:lnSpc>
                <a:spcPct val="100000"/>
              </a:lnSpc>
              <a:spcBef>
                <a:spcPts val="600"/>
              </a:spcBef>
              <a:spcAft>
                <a:spcPts val="0"/>
              </a:spcAft>
              <a:buClr>
                <a:srgbClr val="CEB966"/>
              </a:buClr>
              <a:buSzPct val="80000"/>
              <a:buFont typeface="Wingdings 2"/>
              <a:buNone/>
              <a:tabLst/>
              <a:defRPr/>
            </a:pPr>
            <a:endParaRPr kumimoji="0" lang="en-US" sz="2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pic>
        <p:nvPicPr>
          <p:cNvPr id="5" name="Picture 4">
            <a:extLst>
              <a:ext uri="{FF2B5EF4-FFF2-40B4-BE49-F238E27FC236}">
                <a16:creationId xmlns:a16="http://schemas.microsoft.com/office/drawing/2014/main" id="{C07ED0D9-DB43-20A2-9BEB-D6F21704E03F}"/>
              </a:ext>
            </a:extLst>
          </p:cNvPr>
          <p:cNvPicPr>
            <a:picLocks noChangeAspect="1"/>
          </p:cNvPicPr>
          <p:nvPr/>
        </p:nvPicPr>
        <p:blipFill>
          <a:blip r:embed="rId2"/>
          <a:stretch>
            <a:fillRect/>
          </a:stretch>
        </p:blipFill>
        <p:spPr>
          <a:xfrm>
            <a:off x="1630217" y="1416070"/>
            <a:ext cx="8931566" cy="5024005"/>
          </a:xfrm>
          <a:prstGeom prst="rect">
            <a:avLst/>
          </a:prstGeom>
        </p:spPr>
      </p:pic>
    </p:spTree>
    <p:extLst>
      <p:ext uri="{BB962C8B-B14F-4D97-AF65-F5344CB8AC3E}">
        <p14:creationId xmlns:p14="http://schemas.microsoft.com/office/powerpoint/2010/main" val="4036563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5A00BB3-7253-BBB7-6C8B-362ACF8BB1A2}"/>
              </a:ext>
            </a:extLst>
          </p:cNvPr>
          <p:cNvSpPr txBox="1"/>
          <p:nvPr/>
        </p:nvSpPr>
        <p:spPr>
          <a:xfrm>
            <a:off x="609600" y="1034940"/>
            <a:ext cx="10982036" cy="1708160"/>
          </a:xfrm>
          <a:prstGeom prst="rect">
            <a:avLst/>
          </a:prstGeom>
          <a:noFill/>
        </p:spPr>
        <p:txBody>
          <a:bodyPr wrap="square">
            <a:spAutoFit/>
          </a:bodyPr>
          <a:lstStyle/>
          <a:p>
            <a:pPr marL="0" marR="0" lvl="0" indent="0" algn="just" defTabSz="914400" rtl="0" eaLnBrk="1" fontAlgn="auto" latinLnBrk="0" hangingPunct="1">
              <a:lnSpc>
                <a:spcPct val="100000"/>
              </a:lnSpc>
              <a:spcBef>
                <a:spcPts val="600"/>
              </a:spcBef>
              <a:spcAft>
                <a:spcPts val="0"/>
              </a:spcAft>
              <a:buClr>
                <a:srgbClr val="CEB966"/>
              </a:buClr>
              <a:buSzPct val="80000"/>
              <a:buFont typeface="Wingdings 2"/>
              <a:buNone/>
              <a:tabLst/>
              <a:defRPr/>
            </a:pP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Material removal processes once again can be divided into two groups</a:t>
            </a:r>
          </a:p>
          <a:p>
            <a:pPr marL="0" marR="0" lvl="0" indent="0" algn="just" defTabSz="914400" rtl="0" eaLnBrk="1" fontAlgn="auto" latinLnBrk="0" hangingPunct="1">
              <a:lnSpc>
                <a:spcPct val="100000"/>
              </a:lnSpc>
              <a:spcBef>
                <a:spcPts val="600"/>
              </a:spcBef>
              <a:spcAft>
                <a:spcPts val="0"/>
              </a:spcAft>
              <a:buClr>
                <a:srgbClr val="CEB966"/>
              </a:buClr>
              <a:buSzPct val="80000"/>
              <a:buFont typeface="Wingdings 2"/>
              <a:buNone/>
              <a:tabLst/>
              <a:defRPr/>
            </a:pP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Conventional Machining Processes </a:t>
            </a:r>
          </a:p>
          <a:p>
            <a:pPr marL="0" marR="0" lvl="0" indent="0" algn="just" defTabSz="914400" rtl="0" eaLnBrk="1" fontAlgn="auto" latinLnBrk="0" hangingPunct="1">
              <a:lnSpc>
                <a:spcPct val="100000"/>
              </a:lnSpc>
              <a:spcBef>
                <a:spcPts val="600"/>
              </a:spcBef>
              <a:spcAft>
                <a:spcPts val="0"/>
              </a:spcAft>
              <a:buClr>
                <a:srgbClr val="CEB966"/>
              </a:buClr>
              <a:buSzPct val="80000"/>
              <a:buFont typeface="Wingdings 2"/>
              <a:buNone/>
              <a:tabLst/>
              <a:defRPr/>
            </a:pPr>
            <a:r>
              <a:rPr kumimoji="0" lang="en-US" sz="1800" b="0" i="0" u="none" strike="noStrike" kern="1200" cap="none" spc="0" normalizeH="0" baseline="0" noProof="0" dirty="0">
                <a:ln>
                  <a:noFill/>
                </a:ln>
                <a:solidFill>
                  <a:srgbClr val="000099"/>
                </a:solidFill>
                <a:effectLst/>
                <a:uLnTx/>
                <a:uFillTx/>
                <a:latin typeface="Times New Roman" pitchFamily="18" charset="0"/>
                <a:ea typeface="+mn-ea"/>
                <a:cs typeface="Times New Roman" pitchFamily="18" charset="0"/>
              </a:rPr>
              <a:t>Non-Traditional Manufacturing Processes or non-conventional Manufacturing processes</a:t>
            </a:r>
          </a:p>
          <a:p>
            <a:pPr marL="0" marR="0" lvl="0" indent="0" algn="just" defTabSz="914400" rtl="0" eaLnBrk="1" fontAlgn="auto" latinLnBrk="0" hangingPunct="1">
              <a:lnSpc>
                <a:spcPct val="100000"/>
              </a:lnSpc>
              <a:spcBef>
                <a:spcPts val="600"/>
              </a:spcBef>
              <a:spcAft>
                <a:spcPts val="0"/>
              </a:spcAft>
              <a:buClr>
                <a:srgbClr val="CEB966"/>
              </a:buClr>
              <a:buSzPct val="80000"/>
              <a:buFont typeface="Wingdings 2"/>
              <a:buNone/>
              <a:tabLst/>
              <a:defRPr/>
            </a:pP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Conventional Machining Processes mostly remove material in the form of chips by applying forces on the work material with a wedge shaped cutting tool that is harder than the work material under machining condition</a:t>
            </a:r>
            <a:endParaRPr kumimoji="0" lang="en-IN"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pic>
        <p:nvPicPr>
          <p:cNvPr id="2050" name="Picture 2" descr="Difference between Conventional and Non-Conventional Machining Process">
            <a:extLst>
              <a:ext uri="{FF2B5EF4-FFF2-40B4-BE49-F238E27FC236}">
                <a16:creationId xmlns:a16="http://schemas.microsoft.com/office/drawing/2014/main" id="{B069FF84-4D8A-789C-AE8D-25FAB36665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9818" y="2847974"/>
            <a:ext cx="3278909" cy="327890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What is Non-Traditional Machining: Definition, Types, Applications &amp; Costs  - TechniWaterjet">
            <a:extLst>
              <a:ext uri="{FF2B5EF4-FFF2-40B4-BE49-F238E27FC236}">
                <a16:creationId xmlns:a16="http://schemas.microsoft.com/office/drawing/2014/main" id="{94A962D6-CBA5-1A56-1A9E-F1142A0406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3669" y="3022209"/>
            <a:ext cx="5519421" cy="3104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51852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BAC1F0-B17D-4D11-9B53-254FDB8A57EA}"/>
              </a:ext>
            </a:extLst>
          </p:cNvPr>
          <p:cNvSpPr txBox="1"/>
          <p:nvPr/>
        </p:nvSpPr>
        <p:spPr>
          <a:xfrm>
            <a:off x="91159" y="809555"/>
            <a:ext cx="11768331" cy="2898229"/>
          </a:xfrm>
          <a:prstGeom prst="rect">
            <a:avLst/>
          </a:prstGeom>
          <a:noFill/>
        </p:spPr>
        <p:txBody>
          <a:bodyPr wrap="square">
            <a:spAutoFit/>
          </a:bodyPr>
          <a:lstStyle/>
          <a:p>
            <a:pPr lvl="0" algn="just" hangingPunct="0">
              <a:lnSpc>
                <a:spcPct val="115000"/>
              </a:lnSpc>
              <a:spcAft>
                <a:spcPts val="1000"/>
              </a:spcAft>
              <a:tabLst>
                <a:tab pos="520700" algn="l"/>
              </a:tabLst>
            </a:pPr>
            <a:r>
              <a:rPr lang="en-US" sz="2000" dirty="0">
                <a:effectLst/>
                <a:latin typeface="Times" panose="02020603050405020304" pitchFamily="18" charset="0"/>
                <a:ea typeface="Times New Roman" panose="02020603050405020304" pitchFamily="18" charset="0"/>
                <a:cs typeface="Times New Roman" panose="02020603050405020304" pitchFamily="18" charset="0"/>
              </a:rPr>
              <a:t>Conventional Machining Processes mostly remove material in the form of chips by applying forces on the work material with a wedge shaped cutting tool that is harder than the work material under machining condition</a:t>
            </a:r>
          </a:p>
          <a:p>
            <a:pPr lvl="0" algn="just" hangingPunct="0">
              <a:lnSpc>
                <a:spcPct val="115000"/>
              </a:lnSpc>
              <a:spcAft>
                <a:spcPts val="1000"/>
              </a:spcAft>
              <a:tabLst>
                <a:tab pos="520700" algn="l"/>
              </a:tabLst>
            </a:pPr>
            <a:r>
              <a:rPr lang="en-US" sz="2000" dirty="0">
                <a:effectLst/>
                <a:latin typeface="Times" panose="02020603050405020304" pitchFamily="18" charset="0"/>
                <a:ea typeface="Times New Roman" panose="02020603050405020304" pitchFamily="18" charset="0"/>
                <a:cs typeface="Times New Roman" panose="02020603050405020304" pitchFamily="18" charset="0"/>
              </a:rPr>
              <a:t>The major characteristics of conventional machining are: </a:t>
            </a:r>
          </a:p>
          <a:p>
            <a:pPr marL="342900" lvl="0" indent="-342900" algn="just" hangingPunct="0">
              <a:spcAft>
                <a:spcPts val="1000"/>
              </a:spcAft>
              <a:buFont typeface="+mj-lt"/>
              <a:buAutoNum type="arabicPeriod"/>
              <a:tabLst>
                <a:tab pos="520700" algn="l"/>
              </a:tabLst>
            </a:pPr>
            <a:r>
              <a:rPr lang="en-US" sz="2000" dirty="0">
                <a:effectLst/>
                <a:latin typeface="Times" panose="02020603050405020304" pitchFamily="18" charset="0"/>
                <a:ea typeface="Times New Roman" panose="02020603050405020304" pitchFamily="18" charset="0"/>
                <a:cs typeface="Times New Roman" panose="02020603050405020304" pitchFamily="18" charset="0"/>
              </a:rPr>
              <a:t>Generally macroscopic chip formation by shear deformation </a:t>
            </a:r>
          </a:p>
          <a:p>
            <a:pPr marL="342900" lvl="0" indent="-342900" algn="just" hangingPunct="0">
              <a:spcAft>
                <a:spcPts val="1000"/>
              </a:spcAft>
              <a:buFont typeface="+mj-lt"/>
              <a:buAutoNum type="arabicPeriod"/>
              <a:tabLst>
                <a:tab pos="520700" algn="l"/>
              </a:tabLst>
            </a:pPr>
            <a:r>
              <a:rPr lang="en-US" sz="2000" dirty="0">
                <a:effectLst/>
                <a:latin typeface="Times" panose="02020603050405020304" pitchFamily="18" charset="0"/>
                <a:ea typeface="Times New Roman" panose="02020603050405020304" pitchFamily="18" charset="0"/>
                <a:cs typeface="Times New Roman" panose="02020603050405020304" pitchFamily="18" charset="0"/>
              </a:rPr>
              <a:t>Material removal takes place due to application of cutting forces – energy domain can be classified as mechanical </a:t>
            </a:r>
          </a:p>
          <a:p>
            <a:pPr marL="342900" lvl="0" indent="-342900" algn="just" hangingPunct="0">
              <a:spcAft>
                <a:spcPts val="1000"/>
              </a:spcAft>
              <a:buFont typeface="+mj-lt"/>
              <a:buAutoNum type="arabicPeriod"/>
              <a:tabLst>
                <a:tab pos="520700" algn="l"/>
              </a:tabLst>
            </a:pPr>
            <a:r>
              <a:rPr lang="en-US" sz="2000" dirty="0">
                <a:effectLst/>
                <a:latin typeface="Times" panose="02020603050405020304" pitchFamily="18" charset="0"/>
                <a:ea typeface="Times New Roman" panose="02020603050405020304" pitchFamily="18" charset="0"/>
                <a:cs typeface="Times New Roman" panose="02020603050405020304" pitchFamily="18" charset="0"/>
              </a:rPr>
              <a:t>Cutting tool is harder than work piece at room temperature as well as under machining conditions </a:t>
            </a:r>
          </a:p>
        </p:txBody>
      </p:sp>
      <p:pic>
        <p:nvPicPr>
          <p:cNvPr id="2052" name="Picture 4" descr="Schematic comparison of traditional machining method with ultrasonic... |  Download Scientific Diagram">
            <a:extLst>
              <a:ext uri="{FF2B5EF4-FFF2-40B4-BE49-F238E27FC236}">
                <a16:creationId xmlns:a16="http://schemas.microsoft.com/office/drawing/2014/main" id="{C6897960-CB3B-2FE8-D581-1DA8C49FAF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098" y="1281970"/>
            <a:ext cx="9568175" cy="48516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925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additive="base">
                                        <p:cTn id="7" dur="500" fill="hold"/>
                                        <p:tgtEl>
                                          <p:spTgt spid="2052"/>
                                        </p:tgtEl>
                                        <p:attrNameLst>
                                          <p:attrName>ppt_x</p:attrName>
                                        </p:attrNameLst>
                                      </p:cBhvr>
                                      <p:tavLst>
                                        <p:tav tm="0">
                                          <p:val>
                                            <p:strVal val="#ppt_x"/>
                                          </p:val>
                                        </p:tav>
                                        <p:tav tm="100000">
                                          <p:val>
                                            <p:strVal val="#ppt_x"/>
                                          </p:val>
                                        </p:tav>
                                      </p:tavLst>
                                    </p:anim>
                                    <p:anim calcmode="lin" valueType="num">
                                      <p:cBhvr additive="base">
                                        <p:cTn id="8"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2456492" y="957490"/>
            <a:ext cx="7279015" cy="461665"/>
          </a:xfrm>
          <a:prstGeom prst="rect">
            <a:avLst/>
          </a:prstGeom>
          <a:noFill/>
        </p:spPr>
        <p:txBody>
          <a:bodyPr wrap="square">
            <a:spAutoFit/>
          </a:bodyPr>
          <a:lstStyle/>
          <a:p>
            <a:r>
              <a:rPr lang="en-US" sz="24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Major characteristics of Non-conventional machining </a:t>
            </a:r>
          </a:p>
        </p:txBody>
      </p:sp>
      <p:sp>
        <p:nvSpPr>
          <p:cNvPr id="8" name="TextBox 7">
            <a:extLst>
              <a:ext uri="{FF2B5EF4-FFF2-40B4-BE49-F238E27FC236}">
                <a16:creationId xmlns:a16="http://schemas.microsoft.com/office/drawing/2014/main" id="{CFBAC1F0-B17D-4D11-9B53-254FDB8A57EA}"/>
              </a:ext>
            </a:extLst>
          </p:cNvPr>
          <p:cNvSpPr txBox="1"/>
          <p:nvPr/>
        </p:nvSpPr>
        <p:spPr>
          <a:xfrm>
            <a:off x="940905" y="1419155"/>
            <a:ext cx="10257182" cy="4695966"/>
          </a:xfrm>
          <a:prstGeom prst="rect">
            <a:avLst/>
          </a:prstGeom>
          <a:noFill/>
        </p:spPr>
        <p:txBody>
          <a:bodyPr wrap="square">
            <a:spAutoFit/>
          </a:bodyPr>
          <a:lstStyle/>
          <a:p>
            <a:pPr marL="342900" lvl="0" indent="-342900" algn="just" hangingPunct="0">
              <a:lnSpc>
                <a:spcPct val="115000"/>
              </a:lnSpc>
              <a:spcAft>
                <a:spcPts val="1000"/>
              </a:spcAft>
              <a:buFont typeface="+mj-lt"/>
              <a:buAutoNum type="arabicPeriod"/>
              <a:tabLst>
                <a:tab pos="520700" algn="l"/>
              </a:tabLst>
            </a:pPr>
            <a:r>
              <a:rPr lang="en-US" sz="2000" dirty="0">
                <a:effectLst/>
                <a:latin typeface="Times" panose="02020603050405020304" pitchFamily="18" charset="0"/>
                <a:ea typeface="Times New Roman" panose="02020603050405020304" pitchFamily="18" charset="0"/>
                <a:cs typeface="Times New Roman" panose="02020603050405020304" pitchFamily="18" charset="0"/>
              </a:rPr>
              <a:t>Material removal may occur with chip formation or even no chip formation may take place. For example in AJM, chips are of microscopic size and in case of Electrochemical machining material removal occurs due to electrochemical dissolution at atomic level.</a:t>
            </a:r>
          </a:p>
          <a:p>
            <a:pPr marL="342900" lvl="0" indent="-342900" algn="just" hangingPunct="0">
              <a:lnSpc>
                <a:spcPct val="115000"/>
              </a:lnSpc>
              <a:spcAft>
                <a:spcPts val="1000"/>
              </a:spcAft>
              <a:buFont typeface="+mj-lt"/>
              <a:buAutoNum type="arabicPeriod"/>
              <a:tabLst>
                <a:tab pos="520700" algn="l"/>
              </a:tabLst>
            </a:pPr>
            <a:r>
              <a:rPr lang="en-US" sz="2000" dirty="0">
                <a:effectLst/>
                <a:latin typeface="Times" panose="02020603050405020304" pitchFamily="18" charset="0"/>
                <a:ea typeface="Times New Roman" panose="02020603050405020304" pitchFamily="18" charset="0"/>
                <a:cs typeface="Times New Roman" panose="02020603050405020304" pitchFamily="18" charset="0"/>
              </a:rPr>
              <a:t>In NTM, there may not be a physical tool present. For example in laser jet machining, machining is carried out by laser beam. However in Electrochemical Machining there is a physical tool that is very much required for machining.</a:t>
            </a:r>
          </a:p>
          <a:p>
            <a:pPr marL="342900" lvl="0" indent="-342900" algn="just" hangingPunct="0">
              <a:lnSpc>
                <a:spcPct val="115000"/>
              </a:lnSpc>
              <a:spcAft>
                <a:spcPts val="1000"/>
              </a:spcAft>
              <a:buFont typeface="+mj-lt"/>
              <a:buAutoNum type="arabicPeriod"/>
              <a:tabLst>
                <a:tab pos="520700" algn="l"/>
              </a:tabLst>
            </a:pPr>
            <a:r>
              <a:rPr lang="en-US" sz="2000" dirty="0">
                <a:effectLst/>
                <a:latin typeface="Times" panose="02020603050405020304" pitchFamily="18" charset="0"/>
                <a:ea typeface="Times New Roman" panose="02020603050405020304" pitchFamily="18" charset="0"/>
                <a:cs typeface="Times New Roman" panose="02020603050405020304" pitchFamily="18" charset="0"/>
              </a:rPr>
              <a:t>In NTM, the tool need not be harder than the work piece material. For example, in EDM, copper is used as the tool material to machine hardened steels. </a:t>
            </a:r>
          </a:p>
          <a:p>
            <a:pPr marL="342900" lvl="0" indent="-342900" algn="just" hangingPunct="0">
              <a:lnSpc>
                <a:spcPct val="115000"/>
              </a:lnSpc>
              <a:spcAft>
                <a:spcPts val="1000"/>
              </a:spcAft>
              <a:buFont typeface="+mj-lt"/>
              <a:buAutoNum type="arabicPeriod"/>
              <a:tabLst>
                <a:tab pos="520700" algn="l"/>
              </a:tabLst>
            </a:pPr>
            <a:r>
              <a:rPr lang="en-US" sz="2000" dirty="0">
                <a:effectLst/>
                <a:latin typeface="Times" panose="02020603050405020304" pitchFamily="18" charset="0"/>
                <a:ea typeface="Times New Roman" panose="02020603050405020304" pitchFamily="18" charset="0"/>
                <a:cs typeface="Times New Roman" panose="02020603050405020304" pitchFamily="18" charset="0"/>
              </a:rPr>
              <a:t>Mostly NTM processes do not necessarily use mechanical energy to provide material removal. They use different energy domains to provide machining. For example, in USM, AJM, WJM mechanical energy is used to machine material, whereas in ECM electrochemical dissolution constitutes material removal.</a:t>
            </a:r>
          </a:p>
        </p:txBody>
      </p:sp>
    </p:spTree>
    <p:extLst>
      <p:ext uri="{BB962C8B-B14F-4D97-AF65-F5344CB8AC3E}">
        <p14:creationId xmlns:p14="http://schemas.microsoft.com/office/powerpoint/2010/main" val="4265694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3522296" y="755622"/>
            <a:ext cx="6254238" cy="461665"/>
          </a:xfrm>
          <a:prstGeom prst="rect">
            <a:avLst/>
          </a:prstGeom>
          <a:noFill/>
        </p:spPr>
        <p:txBody>
          <a:bodyPr wrap="square">
            <a:spAutoFit/>
          </a:bodyPr>
          <a:lstStyle/>
          <a:p>
            <a:r>
              <a:rPr lang="fr-FR" sz="2400" b="1" dirty="0" err="1">
                <a:solidFill>
                  <a:srgbClr val="FF0000"/>
                </a:solidFill>
                <a:latin typeface="Times" panose="02020603050405020304" pitchFamily="18" charset="0"/>
                <a:ea typeface="Times New Roman" panose="02020603050405020304" pitchFamily="18" charset="0"/>
                <a:cs typeface="Times New Roman" panose="02020603050405020304" pitchFamily="18" charset="0"/>
              </a:rPr>
              <a:t>Traditional</a:t>
            </a:r>
            <a:r>
              <a:rPr lang="fr-FR" sz="24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 vs Non </a:t>
            </a:r>
            <a:r>
              <a:rPr lang="fr-FR" sz="2400" b="1" dirty="0" err="1">
                <a:solidFill>
                  <a:srgbClr val="FF0000"/>
                </a:solidFill>
                <a:latin typeface="Times" panose="02020603050405020304" pitchFamily="18" charset="0"/>
                <a:ea typeface="Times New Roman" panose="02020603050405020304" pitchFamily="18" charset="0"/>
                <a:cs typeface="Times New Roman" panose="02020603050405020304" pitchFamily="18" charset="0"/>
              </a:rPr>
              <a:t>Traditional</a:t>
            </a:r>
            <a:r>
              <a:rPr lang="fr-FR" sz="24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 </a:t>
            </a:r>
            <a:r>
              <a:rPr lang="fr-FR" sz="2400" b="1" dirty="0" err="1">
                <a:solidFill>
                  <a:srgbClr val="FF0000"/>
                </a:solidFill>
                <a:latin typeface="Times" panose="02020603050405020304" pitchFamily="18" charset="0"/>
                <a:ea typeface="Times New Roman" panose="02020603050405020304" pitchFamily="18" charset="0"/>
                <a:cs typeface="Times New Roman" panose="02020603050405020304" pitchFamily="18" charset="0"/>
              </a:rPr>
              <a:t>Machining</a:t>
            </a:r>
            <a:endParaRPr lang="en-IN" sz="24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endParaRPr>
          </a:p>
        </p:txBody>
      </p:sp>
      <p:graphicFrame>
        <p:nvGraphicFramePr>
          <p:cNvPr id="5" name="Content Placeholder 5">
            <a:extLst>
              <a:ext uri="{FF2B5EF4-FFF2-40B4-BE49-F238E27FC236}">
                <a16:creationId xmlns:a16="http://schemas.microsoft.com/office/drawing/2014/main" id="{81E12DEF-DDE7-4E45-BA0B-981891DA14C7}"/>
              </a:ext>
            </a:extLst>
          </p:cNvPr>
          <p:cNvGraphicFramePr>
            <a:graphicFrameLocks noGrp="1"/>
          </p:cNvGraphicFramePr>
          <p:nvPr>
            <p:ph idx="1"/>
            <p:extLst>
              <p:ext uri="{D42A27DB-BD31-4B8C-83A1-F6EECF244321}">
                <p14:modId xmlns:p14="http://schemas.microsoft.com/office/powerpoint/2010/main" val="3548817098"/>
              </p:ext>
            </p:extLst>
          </p:nvPr>
        </p:nvGraphicFramePr>
        <p:xfrm>
          <a:off x="1126434" y="1392900"/>
          <a:ext cx="10376453" cy="4709478"/>
        </p:xfrm>
        <a:graphic>
          <a:graphicData uri="http://schemas.openxmlformats.org/drawingml/2006/table">
            <a:tbl>
              <a:tblPr firstRow="1" firstCol="1" bandRow="1"/>
              <a:tblGrid>
                <a:gridCol w="599547">
                  <a:extLst>
                    <a:ext uri="{9D8B030D-6E8A-4147-A177-3AD203B41FA5}">
                      <a16:colId xmlns:a16="http://schemas.microsoft.com/office/drawing/2014/main" val="20000"/>
                    </a:ext>
                  </a:extLst>
                </a:gridCol>
                <a:gridCol w="4888453">
                  <a:extLst>
                    <a:ext uri="{9D8B030D-6E8A-4147-A177-3AD203B41FA5}">
                      <a16:colId xmlns:a16="http://schemas.microsoft.com/office/drawing/2014/main" val="20001"/>
                    </a:ext>
                  </a:extLst>
                </a:gridCol>
                <a:gridCol w="4888453">
                  <a:extLst>
                    <a:ext uri="{9D8B030D-6E8A-4147-A177-3AD203B41FA5}">
                      <a16:colId xmlns:a16="http://schemas.microsoft.com/office/drawing/2014/main" val="20002"/>
                    </a:ext>
                  </a:extLst>
                </a:gridCol>
              </a:tblGrid>
              <a:tr h="157591">
                <a:tc>
                  <a:txBody>
                    <a:bodyPr/>
                    <a:lstStyle/>
                    <a:p>
                      <a:pPr>
                        <a:lnSpc>
                          <a:spcPct val="115000"/>
                        </a:lnSpc>
                        <a:spcAft>
                          <a:spcPts val="0"/>
                        </a:spcAft>
                      </a:pPr>
                      <a:r>
                        <a:rPr lang="en-IN" sz="700" dirty="0">
                          <a:effectLst/>
                          <a:latin typeface="Times New Roman"/>
                          <a:ea typeface="Calibri"/>
                          <a:cs typeface="Times New Roman"/>
                        </a:rPr>
                        <a:t> </a:t>
                      </a:r>
                      <a:endParaRPr lang="en-IN" sz="500" dirty="0">
                        <a:effectLst/>
                        <a:latin typeface="Calibri"/>
                        <a:ea typeface="Calibri"/>
                        <a:cs typeface="Times New Roman"/>
                      </a:endParaRPr>
                    </a:p>
                  </a:txBody>
                  <a:tcPr marL="33425" marR="334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400" b="1" dirty="0">
                          <a:solidFill>
                            <a:srgbClr val="FF0000"/>
                          </a:solidFill>
                          <a:effectLst/>
                          <a:latin typeface="Times New Roman"/>
                          <a:ea typeface="Calibri"/>
                          <a:cs typeface="Times New Roman"/>
                        </a:rPr>
                        <a:t>Conventional Process</a:t>
                      </a:r>
                      <a:endParaRPr lang="en-IN" sz="2400" dirty="0">
                        <a:solidFill>
                          <a:srgbClr val="FF0000"/>
                        </a:solidFill>
                        <a:effectLst/>
                        <a:latin typeface="Calibri"/>
                        <a:ea typeface="Calibri"/>
                        <a:cs typeface="Times New Roman"/>
                      </a:endParaRPr>
                    </a:p>
                  </a:txBody>
                  <a:tcPr marL="33425" marR="33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400" b="1" dirty="0">
                          <a:solidFill>
                            <a:srgbClr val="FF0000"/>
                          </a:solidFill>
                          <a:effectLst/>
                          <a:latin typeface="Times New Roman"/>
                          <a:ea typeface="Calibri"/>
                          <a:cs typeface="Times New Roman"/>
                        </a:rPr>
                        <a:t>Non-Conventional Process</a:t>
                      </a:r>
                      <a:endParaRPr lang="en-IN" sz="2400" dirty="0">
                        <a:solidFill>
                          <a:srgbClr val="FF0000"/>
                        </a:solidFill>
                        <a:effectLst/>
                        <a:latin typeface="Calibri"/>
                        <a:ea typeface="Calibri"/>
                        <a:cs typeface="Times New Roman"/>
                      </a:endParaRPr>
                    </a:p>
                  </a:txBody>
                  <a:tcPr marL="33425" marR="33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72074">
                <a:tc>
                  <a:txBody>
                    <a:bodyPr/>
                    <a:lstStyle/>
                    <a:p>
                      <a:pPr algn="ctr">
                        <a:lnSpc>
                          <a:spcPct val="115000"/>
                        </a:lnSpc>
                        <a:spcAft>
                          <a:spcPts val="0"/>
                        </a:spcAft>
                      </a:pPr>
                      <a:r>
                        <a:rPr lang="en-IN" sz="1600">
                          <a:effectLst/>
                          <a:latin typeface="Times New Roman" panose="02020603050405020304" pitchFamily="18" charset="0"/>
                          <a:ea typeface="Calibri"/>
                          <a:cs typeface="Times New Roman" panose="02020603050405020304" pitchFamily="18" charset="0"/>
                        </a:rPr>
                        <a:t>1</a:t>
                      </a:r>
                    </a:p>
                  </a:txBody>
                  <a:tcPr marL="33425" marR="33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The cutting tool and work piece are always in physical contact with relative motion with each other, which results in friction and tool wear.</a:t>
                      </a:r>
                    </a:p>
                  </a:txBody>
                  <a:tcPr marL="33425" marR="33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There is no physical contact between the tool and work piece, In some non-traditional process tool wear exists.</a:t>
                      </a:r>
                    </a:p>
                  </a:txBody>
                  <a:tcPr marL="33425" marR="33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37660">
                <a:tc>
                  <a:txBody>
                    <a:bodyPr/>
                    <a:lstStyle/>
                    <a:p>
                      <a:pPr algn="ctr">
                        <a:lnSpc>
                          <a:spcPct val="115000"/>
                        </a:lnSpc>
                        <a:spcAft>
                          <a:spcPts val="0"/>
                        </a:spcAft>
                      </a:pPr>
                      <a:r>
                        <a:rPr lang="en-IN" sz="1600">
                          <a:effectLst/>
                          <a:latin typeface="Times New Roman" panose="02020603050405020304" pitchFamily="18" charset="0"/>
                          <a:ea typeface="Calibri"/>
                          <a:cs typeface="Times New Roman" panose="02020603050405020304" pitchFamily="18" charset="0"/>
                        </a:rPr>
                        <a:t>2</a:t>
                      </a:r>
                    </a:p>
                  </a:txBody>
                  <a:tcPr marL="33425" marR="33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Material removal rate is limited</a:t>
                      </a:r>
                    </a:p>
                    <a:p>
                      <a:pPr marL="442913" indent="-442913" algn="just">
                        <a:lnSpc>
                          <a:spcPct val="115000"/>
                        </a:lnSpc>
                        <a:spcAft>
                          <a:spcPts val="0"/>
                        </a:spcAft>
                        <a:tabLst>
                          <a:tab pos="3144838" algn="l"/>
                          <a:tab pos="4032250" algn="l"/>
                          <a:tab pos="4308475" algn="l"/>
                        </a:tabLst>
                      </a:pPr>
                      <a:r>
                        <a:rPr lang="en-IN" sz="1800" dirty="0">
                          <a:effectLst/>
                          <a:latin typeface="Times New Roman" panose="02020603050405020304" pitchFamily="18" charset="0"/>
                          <a:ea typeface="Calibri"/>
                          <a:cs typeface="Times New Roman" panose="02020603050405020304" pitchFamily="18" charset="0"/>
                        </a:rPr>
                        <a:t>by mechanical properties of work material.</a:t>
                      </a:r>
                    </a:p>
                  </a:txBody>
                  <a:tcPr marL="33425" marR="33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800">
                          <a:effectLst/>
                          <a:latin typeface="Times New Roman" panose="02020603050405020304" pitchFamily="18" charset="0"/>
                          <a:ea typeface="Calibri"/>
                          <a:cs typeface="Times New Roman" panose="02020603050405020304" pitchFamily="18" charset="0"/>
                        </a:rPr>
                        <a:t>NTM can machine difficult to cut and hard to cut materials like titanium, ceramics, nimonics, SST, Composites materials.</a:t>
                      </a:r>
                    </a:p>
                  </a:txBody>
                  <a:tcPr marL="33425" marR="33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940903">
                <a:tc>
                  <a:txBody>
                    <a:bodyPr/>
                    <a:lstStyle/>
                    <a:p>
                      <a:pPr algn="ctr">
                        <a:lnSpc>
                          <a:spcPct val="115000"/>
                        </a:lnSpc>
                        <a:spcAft>
                          <a:spcPts val="0"/>
                        </a:spcAft>
                      </a:pPr>
                      <a:r>
                        <a:rPr lang="en-IN" sz="1600">
                          <a:effectLst/>
                          <a:latin typeface="Times New Roman" panose="02020603050405020304" pitchFamily="18" charset="0"/>
                          <a:ea typeface="Calibri"/>
                          <a:cs typeface="Times New Roman" panose="02020603050405020304" pitchFamily="18" charset="0"/>
                        </a:rPr>
                        <a:t>3</a:t>
                      </a:r>
                    </a:p>
                  </a:txBody>
                  <a:tcPr marL="33425" marR="33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Relative motion between the tool and work is typically rotary or reciprocating. Thus the shape of work is limited to circular or flat shapes. In spite of CNC systems, production of 3D surfaces is still a difficult task.</a:t>
                      </a:r>
                    </a:p>
                  </a:txBody>
                  <a:tcPr marL="33425" marR="33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Many NTM are capable of producing complex 3D shapes and cavities.</a:t>
                      </a:r>
                    </a:p>
                  </a:txBody>
                  <a:tcPr marL="33425" marR="33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72074">
                <a:tc>
                  <a:txBody>
                    <a:bodyPr/>
                    <a:lstStyle/>
                    <a:p>
                      <a:pPr algn="ctr">
                        <a:lnSpc>
                          <a:spcPct val="115000"/>
                        </a:lnSpc>
                        <a:spcAft>
                          <a:spcPts val="0"/>
                        </a:spcAft>
                      </a:pPr>
                      <a:r>
                        <a:rPr lang="en-IN" sz="1600">
                          <a:effectLst/>
                          <a:latin typeface="Times New Roman" panose="02020603050405020304" pitchFamily="18" charset="0"/>
                          <a:ea typeface="Calibri"/>
                          <a:cs typeface="Times New Roman" panose="02020603050405020304" pitchFamily="18" charset="0"/>
                        </a:rPr>
                        <a:t>4</a:t>
                      </a:r>
                    </a:p>
                  </a:txBody>
                  <a:tcPr marL="33425" marR="33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800">
                          <a:effectLst/>
                          <a:latin typeface="Times New Roman" panose="02020603050405020304" pitchFamily="18" charset="0"/>
                          <a:ea typeface="Calibri"/>
                          <a:cs typeface="Times New Roman" panose="02020603050405020304" pitchFamily="18" charset="0"/>
                        </a:rPr>
                        <a:t>Machining of small cavities, slits, blind holes or through holes are difficult</a:t>
                      </a:r>
                    </a:p>
                  </a:txBody>
                  <a:tcPr marL="33425" marR="33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Machining of small cavities, slits and Production of non-circular, micro sized, large aspect ratio, shall entry angle holes are easy using NTM</a:t>
                      </a:r>
                    </a:p>
                  </a:txBody>
                  <a:tcPr marL="33425" marR="33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027034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3522296" y="755622"/>
            <a:ext cx="6254238" cy="461665"/>
          </a:xfrm>
          <a:prstGeom prst="rect">
            <a:avLst/>
          </a:prstGeom>
          <a:noFill/>
        </p:spPr>
        <p:txBody>
          <a:bodyPr wrap="square">
            <a:spAutoFit/>
          </a:bodyPr>
          <a:lstStyle/>
          <a:p>
            <a:r>
              <a:rPr lang="fr-FR" sz="2400" b="1" dirty="0" err="1">
                <a:solidFill>
                  <a:srgbClr val="FF0000"/>
                </a:solidFill>
                <a:latin typeface="Times" panose="02020603050405020304" pitchFamily="18" charset="0"/>
                <a:ea typeface="Times New Roman" panose="02020603050405020304" pitchFamily="18" charset="0"/>
                <a:cs typeface="Times New Roman" panose="02020603050405020304" pitchFamily="18" charset="0"/>
              </a:rPr>
              <a:t>Traditional</a:t>
            </a:r>
            <a:r>
              <a:rPr lang="fr-FR" sz="24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 vs Non </a:t>
            </a:r>
            <a:r>
              <a:rPr lang="fr-FR" sz="2400" b="1" dirty="0" err="1">
                <a:solidFill>
                  <a:srgbClr val="FF0000"/>
                </a:solidFill>
                <a:latin typeface="Times" panose="02020603050405020304" pitchFamily="18" charset="0"/>
                <a:ea typeface="Times New Roman" panose="02020603050405020304" pitchFamily="18" charset="0"/>
                <a:cs typeface="Times New Roman" panose="02020603050405020304" pitchFamily="18" charset="0"/>
              </a:rPr>
              <a:t>Traditional</a:t>
            </a:r>
            <a:r>
              <a:rPr lang="fr-FR" sz="24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 </a:t>
            </a:r>
            <a:r>
              <a:rPr lang="fr-FR" sz="2400" b="1" dirty="0" err="1">
                <a:solidFill>
                  <a:srgbClr val="FF0000"/>
                </a:solidFill>
                <a:latin typeface="Times" panose="02020603050405020304" pitchFamily="18" charset="0"/>
                <a:ea typeface="Times New Roman" panose="02020603050405020304" pitchFamily="18" charset="0"/>
                <a:cs typeface="Times New Roman" panose="02020603050405020304" pitchFamily="18" charset="0"/>
              </a:rPr>
              <a:t>Machining</a:t>
            </a:r>
            <a:endParaRPr lang="en-IN" sz="24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endParaRPr>
          </a:p>
        </p:txBody>
      </p:sp>
      <p:graphicFrame>
        <p:nvGraphicFramePr>
          <p:cNvPr id="6" name="Content Placeholder 4">
            <a:extLst>
              <a:ext uri="{FF2B5EF4-FFF2-40B4-BE49-F238E27FC236}">
                <a16:creationId xmlns:a16="http://schemas.microsoft.com/office/drawing/2014/main" id="{8AF3DD19-4691-41DE-99FE-CC1EF760C396}"/>
              </a:ext>
            </a:extLst>
          </p:cNvPr>
          <p:cNvGraphicFramePr>
            <a:graphicFrameLocks noGrp="1"/>
          </p:cNvGraphicFramePr>
          <p:nvPr>
            <p:ph idx="1"/>
            <p:extLst>
              <p:ext uri="{D42A27DB-BD31-4B8C-83A1-F6EECF244321}">
                <p14:modId xmlns:p14="http://schemas.microsoft.com/office/powerpoint/2010/main" val="3295094745"/>
              </p:ext>
            </p:extLst>
          </p:nvPr>
        </p:nvGraphicFramePr>
        <p:xfrm>
          <a:off x="803413" y="1443446"/>
          <a:ext cx="10585174" cy="4343464"/>
        </p:xfrm>
        <a:graphic>
          <a:graphicData uri="http://schemas.openxmlformats.org/drawingml/2006/table">
            <a:tbl>
              <a:tblPr firstRow="1" firstCol="1" bandRow="1"/>
              <a:tblGrid>
                <a:gridCol w="611608">
                  <a:extLst>
                    <a:ext uri="{9D8B030D-6E8A-4147-A177-3AD203B41FA5}">
                      <a16:colId xmlns:a16="http://schemas.microsoft.com/office/drawing/2014/main" val="20000"/>
                    </a:ext>
                  </a:extLst>
                </a:gridCol>
                <a:gridCol w="4986783">
                  <a:extLst>
                    <a:ext uri="{9D8B030D-6E8A-4147-A177-3AD203B41FA5}">
                      <a16:colId xmlns:a16="http://schemas.microsoft.com/office/drawing/2014/main" val="20001"/>
                    </a:ext>
                  </a:extLst>
                </a:gridCol>
                <a:gridCol w="4986783">
                  <a:extLst>
                    <a:ext uri="{9D8B030D-6E8A-4147-A177-3AD203B41FA5}">
                      <a16:colId xmlns:a16="http://schemas.microsoft.com/office/drawing/2014/main" val="20002"/>
                    </a:ext>
                  </a:extLst>
                </a:gridCol>
              </a:tblGrid>
              <a:tr h="182229">
                <a:tc>
                  <a:txBody>
                    <a:bodyPr/>
                    <a:lstStyle/>
                    <a:p>
                      <a:pPr>
                        <a:lnSpc>
                          <a:spcPct val="115000"/>
                        </a:lnSpc>
                        <a:spcAft>
                          <a:spcPts val="0"/>
                        </a:spcAft>
                      </a:pPr>
                      <a:r>
                        <a:rPr lang="en-IN" sz="900" dirty="0">
                          <a:effectLst/>
                          <a:latin typeface="Times New Roman"/>
                          <a:ea typeface="Calibri"/>
                          <a:cs typeface="Times New Roman"/>
                        </a:rPr>
                        <a:t> </a:t>
                      </a:r>
                      <a:endParaRPr lang="en-IN" sz="700" dirty="0">
                        <a:effectLst/>
                        <a:latin typeface="Calibri"/>
                        <a:ea typeface="Calibri"/>
                        <a:cs typeface="Times New Roman"/>
                      </a:endParaRPr>
                    </a:p>
                  </a:txBody>
                  <a:tcPr marL="44567" marR="445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400" b="1" dirty="0">
                          <a:solidFill>
                            <a:srgbClr val="FF0000"/>
                          </a:solidFill>
                          <a:effectLst/>
                          <a:latin typeface="Times New Roman"/>
                          <a:ea typeface="Calibri"/>
                          <a:cs typeface="Times New Roman"/>
                        </a:rPr>
                        <a:t>Conventional Process</a:t>
                      </a:r>
                      <a:endParaRPr lang="en-IN" sz="2400" dirty="0">
                        <a:solidFill>
                          <a:srgbClr val="FF0000"/>
                        </a:solidFill>
                        <a:effectLst/>
                        <a:latin typeface="Calibri"/>
                        <a:ea typeface="Calibri"/>
                        <a:cs typeface="Times New Roman"/>
                      </a:endParaRP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400" b="1" dirty="0">
                          <a:solidFill>
                            <a:srgbClr val="FF0000"/>
                          </a:solidFill>
                          <a:effectLst/>
                          <a:latin typeface="Times New Roman"/>
                          <a:ea typeface="Calibri"/>
                          <a:cs typeface="Times New Roman"/>
                        </a:rPr>
                        <a:t>Non-Conventional Process</a:t>
                      </a:r>
                      <a:endParaRPr lang="en-IN" sz="2400" dirty="0">
                        <a:solidFill>
                          <a:srgbClr val="FF0000"/>
                        </a:solidFill>
                        <a:effectLst/>
                        <a:latin typeface="Calibri"/>
                        <a:ea typeface="Calibri"/>
                        <a:cs typeface="Times New Roman"/>
                      </a:endParaRP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97253">
                <a:tc>
                  <a:txBody>
                    <a:bodyPr/>
                    <a:lstStyle/>
                    <a:p>
                      <a:pPr algn="ctr">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5</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Use relative simple and inexpensive machinery and readily available cutting tools</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Non-traditional processes requires expensive tools and equipment as well as skilled labour, which increase the production cost significantly</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18901">
                <a:tc>
                  <a:txBody>
                    <a:bodyPr/>
                    <a:lstStyle/>
                    <a:p>
                      <a:pPr algn="ctr">
                        <a:lnSpc>
                          <a:spcPct val="115000"/>
                        </a:lnSpc>
                        <a:spcAft>
                          <a:spcPts val="0"/>
                        </a:spcAft>
                      </a:pPr>
                      <a:r>
                        <a:rPr lang="en-IN" sz="1800">
                          <a:effectLst/>
                          <a:latin typeface="Times New Roman" panose="02020603050405020304" pitchFamily="18" charset="0"/>
                          <a:ea typeface="Calibri"/>
                          <a:cs typeface="Times New Roman" panose="02020603050405020304" pitchFamily="18" charset="0"/>
                        </a:rPr>
                        <a:t>6</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Capital cost and maintenance</a:t>
                      </a:r>
                    </a:p>
                    <a:p>
                      <a:pPr algn="l">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cost is low</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Capital cost and maintenance cost is high</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78352">
                <a:tc>
                  <a:txBody>
                    <a:bodyPr/>
                    <a:lstStyle/>
                    <a:p>
                      <a:pPr algn="ctr">
                        <a:lnSpc>
                          <a:spcPct val="115000"/>
                        </a:lnSpc>
                        <a:spcAft>
                          <a:spcPts val="0"/>
                        </a:spcAft>
                      </a:pPr>
                      <a:r>
                        <a:rPr lang="en-IN" sz="1800">
                          <a:effectLst/>
                          <a:latin typeface="Times New Roman" panose="02020603050405020304" pitchFamily="18" charset="0"/>
                          <a:ea typeface="Calibri"/>
                          <a:cs typeface="Times New Roman" panose="02020603050405020304" pitchFamily="18" charset="0"/>
                        </a:rPr>
                        <a:t>7</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Traditional processes are well</a:t>
                      </a:r>
                    </a:p>
                    <a:p>
                      <a:pPr algn="l">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established and physics of process is well understood</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IN" sz="1800">
                          <a:effectLst/>
                          <a:latin typeface="Times New Roman" panose="02020603050405020304" pitchFamily="18" charset="0"/>
                          <a:ea typeface="Calibri"/>
                          <a:cs typeface="Times New Roman" panose="02020603050405020304" pitchFamily="18" charset="0"/>
                        </a:rPr>
                        <a:t>Mechanics of Material removal of Some of NTM process are still under research</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37802">
                <a:tc>
                  <a:txBody>
                    <a:bodyPr/>
                    <a:lstStyle/>
                    <a:p>
                      <a:pPr algn="ctr">
                        <a:lnSpc>
                          <a:spcPct val="115000"/>
                        </a:lnSpc>
                        <a:spcAft>
                          <a:spcPts val="0"/>
                        </a:spcAft>
                      </a:pPr>
                      <a:r>
                        <a:rPr lang="en-IN" sz="1800">
                          <a:effectLst/>
                          <a:latin typeface="Times New Roman" panose="02020603050405020304" pitchFamily="18" charset="0"/>
                          <a:ea typeface="Calibri"/>
                          <a:cs typeface="Times New Roman" panose="02020603050405020304" pitchFamily="18" charset="0"/>
                        </a:rPr>
                        <a:t>8</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Conventional process mostly uses mechanical energy</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Most NTM uses energy in direct form </a:t>
                      </a:r>
                    </a:p>
                    <a:p>
                      <a:pPr algn="l">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For example : laser, Electron beam in its direct forms are used in LBM and EBM respectively</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78352">
                <a:tc>
                  <a:txBody>
                    <a:bodyPr/>
                    <a:lstStyle/>
                    <a:p>
                      <a:pPr algn="ctr">
                        <a:lnSpc>
                          <a:spcPct val="115000"/>
                        </a:lnSpc>
                        <a:spcAft>
                          <a:spcPts val="0"/>
                        </a:spcAft>
                      </a:pPr>
                      <a:r>
                        <a:rPr lang="en-IN" sz="1800">
                          <a:effectLst/>
                          <a:latin typeface="Times New Roman" panose="02020603050405020304" pitchFamily="18" charset="0"/>
                          <a:ea typeface="Calibri"/>
                          <a:cs typeface="Times New Roman" panose="02020603050405020304" pitchFamily="18" charset="0"/>
                        </a:rPr>
                        <a:t>9</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IN" sz="1800">
                          <a:effectLst/>
                          <a:latin typeface="Times New Roman" panose="02020603050405020304" pitchFamily="18" charset="0"/>
                          <a:ea typeface="Calibri"/>
                          <a:cs typeface="Times New Roman" panose="02020603050405020304" pitchFamily="18" charset="0"/>
                        </a:rPr>
                        <a:t>Surface finish and tolerances</a:t>
                      </a:r>
                    </a:p>
                    <a:p>
                      <a:pPr algn="l">
                        <a:lnSpc>
                          <a:spcPct val="115000"/>
                        </a:lnSpc>
                        <a:spcAft>
                          <a:spcPts val="0"/>
                        </a:spcAft>
                      </a:pPr>
                      <a:r>
                        <a:rPr lang="en-IN" sz="1800">
                          <a:effectLst/>
                          <a:latin typeface="Times New Roman" panose="02020603050405020304" pitchFamily="18" charset="0"/>
                          <a:ea typeface="Calibri"/>
                          <a:cs typeface="Times New Roman" panose="02020603050405020304" pitchFamily="18" charset="0"/>
                        </a:rPr>
                        <a:t>are limited by machining inaccuracies</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High surface finish(up to 0.1 micron) and tolerances (25 Microns) can be achieved</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59451">
                <a:tc>
                  <a:txBody>
                    <a:bodyPr/>
                    <a:lstStyle/>
                    <a:p>
                      <a:pPr algn="ctr">
                        <a:lnSpc>
                          <a:spcPct val="115000"/>
                        </a:lnSpc>
                        <a:spcAft>
                          <a:spcPts val="0"/>
                        </a:spcAft>
                      </a:pPr>
                      <a:r>
                        <a:rPr lang="en-IN" sz="1800">
                          <a:effectLst/>
                          <a:latin typeface="Times New Roman" panose="02020603050405020304" pitchFamily="18" charset="0"/>
                          <a:ea typeface="Calibri"/>
                          <a:cs typeface="Times New Roman" panose="02020603050405020304" pitchFamily="18" charset="0"/>
                        </a:rPr>
                        <a:t>10</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IN" sz="1800">
                          <a:effectLst/>
                          <a:latin typeface="Times New Roman" panose="02020603050405020304" pitchFamily="18" charset="0"/>
                          <a:ea typeface="Calibri"/>
                          <a:cs typeface="Times New Roman" panose="02020603050405020304" pitchFamily="18" charset="0"/>
                        </a:rPr>
                        <a:t>High metal removal rate.</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IN" sz="1800" dirty="0">
                          <a:effectLst/>
                          <a:latin typeface="Times New Roman" panose="02020603050405020304" pitchFamily="18" charset="0"/>
                          <a:ea typeface="Calibri"/>
                          <a:cs typeface="Times New Roman" panose="02020603050405020304" pitchFamily="18" charset="0"/>
                        </a:rPr>
                        <a:t>Low material removal rate.</a:t>
                      </a:r>
                    </a:p>
                  </a:txBody>
                  <a:tcPr marL="44567" marR="44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108827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2266122" y="1219449"/>
            <a:ext cx="8375374" cy="523220"/>
          </a:xfrm>
          <a:prstGeom prst="rect">
            <a:avLst/>
          </a:prstGeom>
          <a:noFill/>
        </p:spPr>
        <p:txBody>
          <a:bodyPr wrap="square">
            <a:spAutoFit/>
          </a:bodyPr>
          <a:lstStyle/>
          <a:p>
            <a:r>
              <a:rPr lang="en-US" sz="28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Classification of unconventional machining process</a:t>
            </a:r>
            <a:endParaRPr lang="en-IN" sz="28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CFBAC1F0-B17D-4D11-9B53-254FDB8A57EA}"/>
              </a:ext>
            </a:extLst>
          </p:cNvPr>
          <p:cNvSpPr txBox="1"/>
          <p:nvPr/>
        </p:nvSpPr>
        <p:spPr>
          <a:xfrm>
            <a:off x="1148098" y="2028755"/>
            <a:ext cx="9895803" cy="3840860"/>
          </a:xfrm>
          <a:prstGeom prst="rect">
            <a:avLst/>
          </a:prstGeom>
          <a:noFill/>
        </p:spPr>
        <p:txBody>
          <a:bodyPr wrap="square">
            <a:spAutoFit/>
          </a:bodyPr>
          <a:lstStyle/>
          <a:p>
            <a:pPr marL="342900" lvl="0" indent="-342900" algn="just" hangingPunct="0">
              <a:lnSpc>
                <a:spcPct val="115000"/>
              </a:lnSpc>
              <a:spcAft>
                <a:spcPts val="1000"/>
              </a:spcAft>
              <a:buFont typeface="+mj-lt"/>
              <a:buAutoNum type="arabicPeriod"/>
              <a:tabLst>
                <a:tab pos="520700" algn="l"/>
              </a:tabLst>
            </a:pPr>
            <a:r>
              <a:rPr lang="en-US" sz="2400" dirty="0">
                <a:effectLst/>
                <a:latin typeface="Times" panose="02020603050405020304" pitchFamily="18" charset="0"/>
                <a:ea typeface="Times New Roman" panose="02020603050405020304" pitchFamily="18" charset="0"/>
                <a:cs typeface="Times New Roman" panose="02020603050405020304" pitchFamily="18" charset="0"/>
              </a:rPr>
              <a:t>Mechanical ‑ erosion of work material by a high velocity stream of abrasives or fluid (or both) is the typical form of mechanical action </a:t>
            </a:r>
          </a:p>
          <a:p>
            <a:pPr marL="342900" lvl="0" indent="-342900" algn="just" hangingPunct="0">
              <a:lnSpc>
                <a:spcPct val="115000"/>
              </a:lnSpc>
              <a:spcAft>
                <a:spcPts val="1000"/>
              </a:spcAft>
              <a:buFont typeface="+mj-lt"/>
              <a:buAutoNum type="arabicPeriod"/>
              <a:tabLst>
                <a:tab pos="520700" algn="l"/>
              </a:tabLst>
            </a:pPr>
            <a:r>
              <a:rPr lang="en-US" sz="2400" dirty="0">
                <a:effectLst/>
                <a:latin typeface="Times" panose="02020603050405020304" pitchFamily="18" charset="0"/>
                <a:ea typeface="Times New Roman" panose="02020603050405020304" pitchFamily="18" charset="0"/>
                <a:cs typeface="Times New Roman" panose="02020603050405020304" pitchFamily="18" charset="0"/>
              </a:rPr>
              <a:t>Electrical ‑ electrochemical energy to remove material (reverse of electroplating) </a:t>
            </a:r>
          </a:p>
          <a:p>
            <a:pPr marL="342900" lvl="0" indent="-342900" algn="just" hangingPunct="0">
              <a:lnSpc>
                <a:spcPct val="115000"/>
              </a:lnSpc>
              <a:spcAft>
                <a:spcPts val="1000"/>
              </a:spcAft>
              <a:buFont typeface="+mj-lt"/>
              <a:buAutoNum type="arabicPeriod"/>
              <a:tabLst>
                <a:tab pos="520700" algn="l"/>
              </a:tabLst>
            </a:pPr>
            <a:r>
              <a:rPr lang="en-US" sz="2400" dirty="0">
                <a:effectLst/>
                <a:latin typeface="Times" panose="02020603050405020304" pitchFamily="18" charset="0"/>
                <a:ea typeface="Times New Roman" panose="02020603050405020304" pitchFamily="18" charset="0"/>
                <a:cs typeface="Times New Roman" panose="02020603050405020304" pitchFamily="18" charset="0"/>
              </a:rPr>
              <a:t>Thermal – thermal energy usually applied to small portion of work surface, causing that portion to be removed by fusion and/or vaporization</a:t>
            </a:r>
          </a:p>
          <a:p>
            <a:pPr marL="342900" lvl="0" indent="-342900" algn="just" hangingPunct="0">
              <a:lnSpc>
                <a:spcPct val="115000"/>
              </a:lnSpc>
              <a:spcAft>
                <a:spcPts val="1000"/>
              </a:spcAft>
              <a:buFont typeface="+mj-lt"/>
              <a:buAutoNum type="arabicPeriod"/>
              <a:tabLst>
                <a:tab pos="520700" algn="l"/>
              </a:tabLst>
            </a:pPr>
            <a:r>
              <a:rPr lang="en-US" sz="2400" dirty="0">
                <a:effectLst/>
                <a:latin typeface="Times" panose="02020603050405020304" pitchFamily="18" charset="0"/>
                <a:ea typeface="Times New Roman" panose="02020603050405020304" pitchFamily="18" charset="0"/>
                <a:cs typeface="Times New Roman" panose="02020603050405020304" pitchFamily="18" charset="0"/>
              </a:rPr>
              <a:t>Chemical – chemical etchants selectively remove material from portions of </a:t>
            </a:r>
            <a:r>
              <a:rPr lang="en-US" sz="2400" dirty="0" err="1">
                <a:effectLst/>
                <a:latin typeface="Times" panose="02020603050405020304" pitchFamily="18" charset="0"/>
                <a:ea typeface="Times New Roman" panose="02020603050405020304" pitchFamily="18" charset="0"/>
                <a:cs typeface="Times New Roman" panose="02020603050405020304" pitchFamily="18" charset="0"/>
              </a:rPr>
              <a:t>workpart</a:t>
            </a:r>
            <a:r>
              <a:rPr lang="en-US" sz="2400" dirty="0">
                <a:effectLst/>
                <a:latin typeface="Times" panose="02020603050405020304" pitchFamily="18" charset="0"/>
                <a:ea typeface="Times New Roman" panose="02020603050405020304" pitchFamily="18" charset="0"/>
                <a:cs typeface="Times New Roman" panose="02020603050405020304" pitchFamily="18" charset="0"/>
              </a:rPr>
              <a:t>, while other portions are protected by a mask</a:t>
            </a:r>
          </a:p>
        </p:txBody>
      </p:sp>
    </p:spTree>
    <p:extLst>
      <p:ext uri="{BB962C8B-B14F-4D97-AF65-F5344CB8AC3E}">
        <p14:creationId xmlns:p14="http://schemas.microsoft.com/office/powerpoint/2010/main" val="3594765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1325218" y="609849"/>
            <a:ext cx="9895803" cy="646331"/>
          </a:xfrm>
          <a:prstGeom prst="rect">
            <a:avLst/>
          </a:prstGeom>
          <a:noFill/>
        </p:spPr>
        <p:txBody>
          <a:bodyPr wrap="square">
            <a:spAutoFit/>
          </a:bodyPr>
          <a:lstStyle/>
          <a:p>
            <a:r>
              <a:rPr lang="en-US" sz="3600" dirty="0">
                <a:solidFill>
                  <a:srgbClr val="A379BB">
                    <a:lumMod val="75000"/>
                  </a:srgbClr>
                </a:solidFill>
                <a:effectLst>
                  <a:outerShdw blurRad="50000" dist="30000" dir="5400000" algn="tl" rotWithShape="0">
                    <a:srgbClr val="000000">
                      <a:alpha val="30000"/>
                    </a:srgbClr>
                  </a:outerShdw>
                </a:effectLst>
                <a:latin typeface="Times New Roman" pitchFamily="18" charset="0"/>
                <a:ea typeface="+mj-ea"/>
                <a:cs typeface="Times New Roman" pitchFamily="18" charset="0"/>
              </a:rPr>
              <a:t>Classification of Unconventional Machining Process</a:t>
            </a:r>
            <a:endParaRPr lang="en-IN" sz="24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CFBAC1F0-B17D-4D11-9B53-254FDB8A57EA}"/>
              </a:ext>
            </a:extLst>
          </p:cNvPr>
          <p:cNvSpPr txBox="1"/>
          <p:nvPr/>
        </p:nvSpPr>
        <p:spPr>
          <a:xfrm>
            <a:off x="940905" y="1352895"/>
            <a:ext cx="9895803" cy="5186035"/>
          </a:xfrm>
          <a:prstGeom prst="rect">
            <a:avLst/>
          </a:prstGeom>
          <a:noFill/>
        </p:spPr>
        <p:txBody>
          <a:bodyPr wrap="square">
            <a:spAutoFit/>
          </a:bodyPr>
          <a:lstStyle/>
          <a:p>
            <a:pPr marL="82296" marR="0" lvl="0" indent="0" algn="just" defTabSz="914400" rtl="0" eaLnBrk="1" fontAlgn="auto" latinLnBrk="0" hangingPunct="1">
              <a:lnSpc>
                <a:spcPct val="80000"/>
              </a:lnSpc>
              <a:spcBef>
                <a:spcPts val="600"/>
              </a:spcBef>
              <a:spcAft>
                <a:spcPts val="0"/>
              </a:spcAft>
              <a:buClr>
                <a:srgbClr val="CEB966"/>
              </a:buClr>
              <a:buSzPct val="80000"/>
              <a:buFont typeface="Wingdings 2"/>
              <a:buNone/>
              <a:tabLst/>
              <a:defRPr/>
            </a:pPr>
            <a:r>
              <a:rPr kumimoji="0" lang="en-US" sz="2000" b="0" i="0" u="none" strike="noStrike" kern="1200" cap="none" spc="0" normalizeH="0" baseline="0" noProof="0" dirty="0">
                <a:ln>
                  <a:noFill/>
                </a:ln>
                <a:solidFill>
                  <a:srgbClr val="000099"/>
                </a:solidFill>
                <a:effectLst/>
                <a:uLnTx/>
                <a:uFillTx/>
                <a:latin typeface="Times New Roman" pitchFamily="18" charset="0"/>
                <a:ea typeface="+mn-ea"/>
                <a:cs typeface="Times New Roman" pitchFamily="18" charset="0"/>
              </a:rPr>
              <a:t>1. Mechanical Processes</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p>
          <a:p>
            <a:pPr marL="822960" lvl="1" indent="-283464" algn="just">
              <a:lnSpc>
                <a:spcPct val="80000"/>
              </a:lnSpc>
              <a:spcBef>
                <a:spcPts val="600"/>
              </a:spcBef>
              <a:buSzPct val="80000"/>
              <a:buFontTx/>
              <a:buChar char="•"/>
              <a:defRPr/>
            </a:pP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Abrasive Jet Machining (AJM) </a:t>
            </a:r>
          </a:p>
          <a:p>
            <a:pPr marL="822960" lvl="1" indent="-283464" algn="just">
              <a:lnSpc>
                <a:spcPct val="80000"/>
              </a:lnSpc>
              <a:spcBef>
                <a:spcPts val="600"/>
              </a:spcBef>
              <a:buSzPct val="80000"/>
              <a:buFontTx/>
              <a:buChar char="•"/>
              <a:defRPr/>
            </a:pP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Ultrasonic Machining (USM) </a:t>
            </a:r>
          </a:p>
          <a:p>
            <a:pPr marL="822960" lvl="1" indent="-283464" algn="just">
              <a:lnSpc>
                <a:spcPct val="80000"/>
              </a:lnSpc>
              <a:spcBef>
                <a:spcPts val="600"/>
              </a:spcBef>
              <a:buSzPct val="80000"/>
              <a:buFontTx/>
              <a:buChar char="•"/>
              <a:defRPr/>
            </a:pP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Water Jet Machining (WJM) </a:t>
            </a:r>
          </a:p>
          <a:p>
            <a:pPr marL="822960" lvl="1" indent="-283464" algn="just">
              <a:lnSpc>
                <a:spcPct val="80000"/>
              </a:lnSpc>
              <a:spcBef>
                <a:spcPts val="600"/>
              </a:spcBef>
              <a:buSzPct val="80000"/>
              <a:buFontTx/>
              <a:buChar char="•"/>
              <a:defRPr/>
            </a:pP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Abrasive Water Jet Machining (AWJM) </a:t>
            </a:r>
          </a:p>
          <a:p>
            <a:pPr marL="82296" marR="0" lvl="0" indent="0" algn="just" defTabSz="914400" rtl="0" eaLnBrk="1" fontAlgn="auto" latinLnBrk="0" hangingPunct="1">
              <a:lnSpc>
                <a:spcPct val="80000"/>
              </a:lnSpc>
              <a:spcBef>
                <a:spcPts val="600"/>
              </a:spcBef>
              <a:spcAft>
                <a:spcPts val="0"/>
              </a:spcAft>
              <a:buClr>
                <a:srgbClr val="CEB966"/>
              </a:buClr>
              <a:buSzPct val="80000"/>
              <a:buFont typeface="Wingdings 2"/>
              <a:buNone/>
              <a:tabLst/>
              <a:defRPr/>
            </a:pPr>
            <a:r>
              <a:rPr kumimoji="0" lang="en-US" sz="2000" b="0" i="0" u="none" strike="noStrike" kern="1200" cap="none" spc="0" normalizeH="0" baseline="0" noProof="0" dirty="0">
                <a:ln>
                  <a:noFill/>
                </a:ln>
                <a:solidFill>
                  <a:srgbClr val="000099"/>
                </a:solidFill>
                <a:effectLst/>
                <a:uLnTx/>
                <a:uFillTx/>
                <a:latin typeface="Times New Roman" pitchFamily="18" charset="0"/>
                <a:ea typeface="+mn-ea"/>
                <a:cs typeface="Times New Roman" pitchFamily="18" charset="0"/>
              </a:rPr>
              <a:t>2. Electrochemical Processes </a:t>
            </a:r>
          </a:p>
          <a:p>
            <a:pPr marL="822960" lvl="1" indent="-283464" algn="just">
              <a:lnSpc>
                <a:spcPct val="80000"/>
              </a:lnSpc>
              <a:spcBef>
                <a:spcPts val="600"/>
              </a:spcBef>
              <a:buSzPct val="80000"/>
              <a:buFontTx/>
              <a:buChar char="•"/>
              <a:defRPr/>
            </a:pP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Electrochemical Machining (ECM) </a:t>
            </a:r>
          </a:p>
          <a:p>
            <a:pPr marL="822960" lvl="1" indent="-283464" algn="just">
              <a:lnSpc>
                <a:spcPct val="80000"/>
              </a:lnSpc>
              <a:spcBef>
                <a:spcPts val="600"/>
              </a:spcBef>
              <a:buSzPct val="80000"/>
              <a:buFontTx/>
              <a:buChar char="•"/>
              <a:defRPr/>
            </a:pP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Electro Chemical Grinding (ECG) </a:t>
            </a:r>
          </a:p>
          <a:p>
            <a:pPr marL="822960" lvl="1" indent="-283464" algn="just">
              <a:lnSpc>
                <a:spcPct val="80000"/>
              </a:lnSpc>
              <a:spcBef>
                <a:spcPts val="600"/>
              </a:spcBef>
              <a:buSzPct val="80000"/>
              <a:buFontTx/>
              <a:buChar char="•"/>
              <a:defRPr/>
            </a:pP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Electro Jet Drilling (EJD) </a:t>
            </a:r>
          </a:p>
          <a:p>
            <a:pPr marL="82296" marR="0" lvl="0" indent="0" algn="just" defTabSz="914400" rtl="0" eaLnBrk="1" fontAlgn="auto" latinLnBrk="0" hangingPunct="1">
              <a:lnSpc>
                <a:spcPct val="80000"/>
              </a:lnSpc>
              <a:spcBef>
                <a:spcPts val="600"/>
              </a:spcBef>
              <a:spcAft>
                <a:spcPts val="0"/>
              </a:spcAft>
              <a:buClrTx/>
              <a:buSzPct val="80000"/>
              <a:buFont typeface="Wingdings 2"/>
              <a:buNone/>
              <a:tabLst/>
              <a:defRPr/>
            </a:pPr>
            <a:r>
              <a:rPr kumimoji="0" lang="en-US" sz="2000" b="0" i="0" u="none" strike="noStrike" kern="1200" cap="none" spc="0" normalizeH="0" baseline="0" noProof="0" dirty="0">
                <a:ln>
                  <a:noFill/>
                </a:ln>
                <a:solidFill>
                  <a:srgbClr val="000099"/>
                </a:solidFill>
                <a:effectLst/>
                <a:uLnTx/>
                <a:uFillTx/>
                <a:latin typeface="Times New Roman" pitchFamily="18" charset="0"/>
                <a:ea typeface="+mn-ea"/>
                <a:cs typeface="Times New Roman" pitchFamily="18" charset="0"/>
              </a:rPr>
              <a:t>3. Electro-Thermal Processes </a:t>
            </a:r>
          </a:p>
          <a:p>
            <a:pPr marL="822960" lvl="1" indent="-283464" algn="just">
              <a:lnSpc>
                <a:spcPct val="80000"/>
              </a:lnSpc>
              <a:spcBef>
                <a:spcPts val="600"/>
              </a:spcBef>
              <a:buSzPct val="80000"/>
              <a:buFontTx/>
              <a:buChar char="•"/>
              <a:defRPr/>
            </a:pP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Electro-discharge machining (EDM)</a:t>
            </a:r>
          </a:p>
          <a:p>
            <a:pPr marL="822960" lvl="1" indent="-283464" algn="just">
              <a:lnSpc>
                <a:spcPct val="80000"/>
              </a:lnSpc>
              <a:spcBef>
                <a:spcPts val="600"/>
              </a:spcBef>
              <a:buSzPct val="80000"/>
              <a:buFontTx/>
              <a:buChar char="•"/>
              <a:defRPr/>
            </a:pP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Laser Jet Machining (LJM) </a:t>
            </a:r>
          </a:p>
          <a:p>
            <a:pPr marL="822960" lvl="1" indent="-283464" algn="just">
              <a:lnSpc>
                <a:spcPct val="80000"/>
              </a:lnSpc>
              <a:spcBef>
                <a:spcPts val="600"/>
              </a:spcBef>
              <a:buSzPct val="80000"/>
              <a:buFontTx/>
              <a:buChar char="•"/>
              <a:defRPr/>
            </a:pP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Electron Beam Machining (EBM)</a:t>
            </a:r>
          </a:p>
          <a:p>
            <a:pPr marL="82296" marR="0" lvl="0" indent="0" algn="just" defTabSz="914400" rtl="0" eaLnBrk="1" fontAlgn="auto" latinLnBrk="0" hangingPunct="1">
              <a:lnSpc>
                <a:spcPct val="80000"/>
              </a:lnSpc>
              <a:spcBef>
                <a:spcPts val="600"/>
              </a:spcBef>
              <a:spcAft>
                <a:spcPts val="0"/>
              </a:spcAft>
              <a:buClr>
                <a:srgbClr val="CEB966"/>
              </a:buClr>
              <a:buSzPct val="80000"/>
              <a:buFont typeface="Wingdings 2"/>
              <a:buNone/>
              <a:tabLst/>
              <a:defRPr/>
            </a:pPr>
            <a:r>
              <a:rPr kumimoji="0" lang="en-US" sz="2000" b="0" i="0" u="none" strike="noStrike" kern="1200" cap="none" spc="0" normalizeH="0" baseline="0" noProof="0" dirty="0">
                <a:ln>
                  <a:noFill/>
                </a:ln>
                <a:solidFill>
                  <a:srgbClr val="000099"/>
                </a:solidFill>
                <a:effectLst/>
                <a:uLnTx/>
                <a:uFillTx/>
                <a:latin typeface="Times New Roman" pitchFamily="18" charset="0"/>
                <a:ea typeface="+mn-ea"/>
                <a:cs typeface="Times New Roman" pitchFamily="18" charset="0"/>
              </a:rPr>
              <a:t>4. Chemical Processes</a:t>
            </a:r>
          </a:p>
          <a:p>
            <a:pPr marL="822960" lvl="1" indent="-283464" algn="just">
              <a:lnSpc>
                <a:spcPct val="80000"/>
              </a:lnSpc>
              <a:spcBef>
                <a:spcPts val="600"/>
              </a:spcBef>
              <a:buSzPct val="80000"/>
              <a:buFontTx/>
              <a:buChar char="•"/>
              <a:defRPr/>
            </a:pP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Chemical Milling (CHM) </a:t>
            </a:r>
          </a:p>
          <a:p>
            <a:pPr marL="822960" lvl="1" indent="-283464" algn="just">
              <a:lnSpc>
                <a:spcPct val="80000"/>
              </a:lnSpc>
              <a:spcBef>
                <a:spcPts val="600"/>
              </a:spcBef>
              <a:buSzPct val="80000"/>
              <a:buFontTx/>
              <a:buChar char="•"/>
              <a:defRPr/>
            </a:pPr>
            <a:r>
              <a:rPr kumimoji="0" lang="en-US" sz="2000" b="0" i="0" u="none" strike="noStrike" kern="1200" cap="none" spc="0" normalizeH="0" baseline="0" noProof="0" dirty="0">
                <a:ln>
                  <a:noFill/>
                </a:ln>
                <a:solidFill>
                  <a:prstClr val="black"/>
                </a:solidFill>
                <a:effectLst/>
                <a:uLnTx/>
                <a:uFillTx/>
                <a:latin typeface="Gill Sans MT"/>
                <a:ea typeface="+mn-ea"/>
                <a:cs typeface="+mn-cs"/>
              </a:rPr>
              <a:t> Photochemical Milling (PCM)</a:t>
            </a:r>
          </a:p>
        </p:txBody>
      </p:sp>
    </p:spTree>
    <p:extLst>
      <p:ext uri="{BB962C8B-B14F-4D97-AF65-F5344CB8AC3E}">
        <p14:creationId xmlns:p14="http://schemas.microsoft.com/office/powerpoint/2010/main" val="1212204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1325218" y="609849"/>
            <a:ext cx="9895803" cy="646331"/>
          </a:xfrm>
          <a:prstGeom prst="rect">
            <a:avLst/>
          </a:prstGeom>
          <a:noFill/>
        </p:spPr>
        <p:txBody>
          <a:bodyPr wrap="square">
            <a:spAutoFit/>
          </a:bodyPr>
          <a:lstStyle/>
          <a:p>
            <a:r>
              <a:rPr lang="en-US" sz="3600" dirty="0">
                <a:solidFill>
                  <a:srgbClr val="A379BB">
                    <a:lumMod val="75000"/>
                  </a:srgbClr>
                </a:solidFill>
                <a:effectLst>
                  <a:outerShdw blurRad="50000" dist="30000" dir="5400000" algn="tl" rotWithShape="0">
                    <a:srgbClr val="000000">
                      <a:alpha val="30000"/>
                    </a:srgbClr>
                  </a:outerShdw>
                </a:effectLst>
                <a:latin typeface="Times New Roman" pitchFamily="18" charset="0"/>
                <a:ea typeface="+mj-ea"/>
                <a:cs typeface="Times New Roman" pitchFamily="18" charset="0"/>
              </a:rPr>
              <a:t>Classification of Unconventional Machining Process</a:t>
            </a:r>
            <a:endParaRPr lang="en-IN" sz="24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endParaRPr>
          </a:p>
        </p:txBody>
      </p:sp>
      <p:pic>
        <p:nvPicPr>
          <p:cNvPr id="5" name="Picture 2">
            <a:extLst>
              <a:ext uri="{FF2B5EF4-FFF2-40B4-BE49-F238E27FC236}">
                <a16:creationId xmlns:a16="http://schemas.microsoft.com/office/drawing/2014/main" id="{39303671-F2C2-4667-A1D2-F7A1ADF637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5675" y="1256180"/>
            <a:ext cx="8454888" cy="52023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92289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4729034" y="662857"/>
            <a:ext cx="2733932" cy="400110"/>
          </a:xfrm>
          <a:prstGeom prst="rect">
            <a:avLst/>
          </a:prstGeom>
          <a:noFill/>
        </p:spPr>
        <p:txBody>
          <a:bodyPr wrap="square">
            <a:spAutoFit/>
          </a:bodyPr>
          <a:lstStyle/>
          <a:p>
            <a:r>
              <a:rPr lang="en-IN" sz="2000" b="1" i="0" u="none" strike="noStrike" baseline="0" dirty="0">
                <a:solidFill>
                  <a:srgbClr val="000000"/>
                </a:solidFill>
                <a:latin typeface="Times New Roman" panose="02020603050405020304" pitchFamily="18" charset="0"/>
              </a:rPr>
              <a:t>COURSE SYLLABUS </a:t>
            </a:r>
            <a:endParaRPr lang="en-IN" sz="2000" dirty="0"/>
          </a:p>
        </p:txBody>
      </p:sp>
      <p:graphicFrame>
        <p:nvGraphicFramePr>
          <p:cNvPr id="2" name="Table 1">
            <a:extLst>
              <a:ext uri="{FF2B5EF4-FFF2-40B4-BE49-F238E27FC236}">
                <a16:creationId xmlns:a16="http://schemas.microsoft.com/office/drawing/2014/main" id="{20346E60-9B5C-4A92-8BFC-AF848D5FF5B7}"/>
              </a:ext>
            </a:extLst>
          </p:cNvPr>
          <p:cNvGraphicFramePr>
            <a:graphicFrameLocks noGrp="1"/>
          </p:cNvGraphicFramePr>
          <p:nvPr>
            <p:extLst>
              <p:ext uri="{D42A27DB-BD31-4B8C-83A1-F6EECF244321}">
                <p14:modId xmlns:p14="http://schemas.microsoft.com/office/powerpoint/2010/main" val="1492374670"/>
              </p:ext>
            </p:extLst>
          </p:nvPr>
        </p:nvGraphicFramePr>
        <p:xfrm>
          <a:off x="2064522" y="1192695"/>
          <a:ext cx="8989574" cy="2020625"/>
        </p:xfrm>
        <a:graphic>
          <a:graphicData uri="http://schemas.openxmlformats.org/drawingml/2006/table">
            <a:tbl>
              <a:tblPr firstRow="1" firstCol="1" bandRow="1"/>
              <a:tblGrid>
                <a:gridCol w="2015739">
                  <a:extLst>
                    <a:ext uri="{9D8B030D-6E8A-4147-A177-3AD203B41FA5}">
                      <a16:colId xmlns:a16="http://schemas.microsoft.com/office/drawing/2014/main" val="299995967"/>
                    </a:ext>
                  </a:extLst>
                </a:gridCol>
                <a:gridCol w="4735195">
                  <a:extLst>
                    <a:ext uri="{9D8B030D-6E8A-4147-A177-3AD203B41FA5}">
                      <a16:colId xmlns:a16="http://schemas.microsoft.com/office/drawing/2014/main" val="4163703803"/>
                    </a:ext>
                  </a:extLst>
                </a:gridCol>
                <a:gridCol w="1427798">
                  <a:extLst>
                    <a:ext uri="{9D8B030D-6E8A-4147-A177-3AD203B41FA5}">
                      <a16:colId xmlns:a16="http://schemas.microsoft.com/office/drawing/2014/main" val="3958914101"/>
                    </a:ext>
                  </a:extLst>
                </a:gridCol>
                <a:gridCol w="810842">
                  <a:extLst>
                    <a:ext uri="{9D8B030D-6E8A-4147-A177-3AD203B41FA5}">
                      <a16:colId xmlns:a16="http://schemas.microsoft.com/office/drawing/2014/main" val="652298747"/>
                    </a:ext>
                  </a:extLst>
                </a:gridCol>
              </a:tblGrid>
              <a:tr h="371113">
                <a:tc>
                  <a:txBody>
                    <a:bodyPr/>
                    <a:lstStyle/>
                    <a:p>
                      <a:pPr>
                        <a:lnSpc>
                          <a:spcPct val="115000"/>
                        </a:lnSpc>
                        <a:spcAft>
                          <a:spcPts val="1000"/>
                        </a:spcAft>
                      </a:pPr>
                      <a:r>
                        <a:rPr lang="en-US" sz="1800" b="1" dirty="0">
                          <a:effectLst/>
                          <a:latin typeface="Times" panose="02020603050405020304" pitchFamily="18" charset="0"/>
                          <a:ea typeface="Times New Roman" panose="02020603050405020304" pitchFamily="18" charset="0"/>
                          <a:cs typeface="Times New Roman" panose="02020603050405020304" pitchFamily="18" charset="0"/>
                        </a:rPr>
                        <a:t>Course Code</a:t>
                      </a:r>
                      <a:endParaRPr lang="en-IN"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1800" b="1" kern="1200" dirty="0">
                          <a:solidFill>
                            <a:schemeClr val="tx1"/>
                          </a:solidFill>
                          <a:effectLst/>
                          <a:latin typeface="Times" panose="02020603050405020304" pitchFamily="18" charset="0"/>
                          <a:ea typeface="Times New Roman" panose="02020603050405020304" pitchFamily="18" charset="0"/>
                          <a:cs typeface="Times New Roman" panose="02020603050405020304" pitchFamily="18" charset="0"/>
                        </a:rPr>
                        <a:t>BME755A</a:t>
                      </a:r>
                      <a:endParaRPr lang="en-IN" sz="1800" b="1" kern="1200" dirty="0">
                        <a:solidFill>
                          <a:schemeClr val="tx1"/>
                        </a:solidFill>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US" sz="1800" b="1" dirty="0">
                          <a:effectLst/>
                          <a:latin typeface="Times" panose="02020603050405020304" pitchFamily="18" charset="0"/>
                          <a:ea typeface="Times New Roman" panose="02020603050405020304" pitchFamily="18" charset="0"/>
                          <a:cs typeface="Times New Roman" panose="02020603050405020304" pitchFamily="18" charset="0"/>
                        </a:rPr>
                        <a:t>CIE Marks</a:t>
                      </a:r>
                      <a:endParaRPr lang="en-IN"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1800" b="1" dirty="0">
                          <a:effectLst/>
                          <a:latin typeface="Times" panose="02020603050405020304" pitchFamily="18" charset="0"/>
                          <a:ea typeface="Times New Roman" panose="02020603050405020304" pitchFamily="18" charset="0"/>
                          <a:cs typeface="Times New Roman" panose="02020603050405020304" pitchFamily="18" charset="0"/>
                        </a:rPr>
                        <a:t>50</a:t>
                      </a:r>
                      <a:endParaRPr lang="en-IN"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2681690"/>
                  </a:ext>
                </a:extLst>
              </a:tr>
              <a:tr h="767315">
                <a:tc>
                  <a:txBody>
                    <a:bodyPr/>
                    <a:lstStyle/>
                    <a:p>
                      <a:pPr>
                        <a:lnSpc>
                          <a:spcPct val="115000"/>
                        </a:lnSpc>
                        <a:spcAft>
                          <a:spcPts val="1000"/>
                        </a:spcAft>
                      </a:pPr>
                      <a:r>
                        <a:rPr lang="en-US" sz="1800" b="1" dirty="0">
                          <a:effectLst/>
                          <a:latin typeface="Times" panose="02020603050405020304" pitchFamily="18" charset="0"/>
                          <a:ea typeface="Times New Roman" panose="02020603050405020304" pitchFamily="18" charset="0"/>
                          <a:cs typeface="Times New Roman" panose="02020603050405020304" pitchFamily="18" charset="0"/>
                        </a:rPr>
                        <a:t>Number of Lecture Hours/Week</a:t>
                      </a:r>
                      <a:endParaRPr lang="en-IN"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1800" b="1" dirty="0">
                          <a:effectLst/>
                          <a:latin typeface="Times" panose="02020603050405020304" pitchFamily="18" charset="0"/>
                          <a:ea typeface="Times New Roman" panose="02020603050405020304" pitchFamily="18" charset="0"/>
                          <a:cs typeface="Times New Roman" panose="02020603050405020304" pitchFamily="18" charset="0"/>
                        </a:rPr>
                        <a:t>03 Hours </a:t>
                      </a:r>
                      <a:endParaRPr lang="en-IN"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US" sz="1800" b="1" dirty="0">
                          <a:effectLst/>
                          <a:latin typeface="Times" panose="02020603050405020304" pitchFamily="18" charset="0"/>
                          <a:ea typeface="Times New Roman" panose="02020603050405020304" pitchFamily="18" charset="0"/>
                          <a:cs typeface="Times New Roman" panose="02020603050405020304" pitchFamily="18" charset="0"/>
                        </a:rPr>
                        <a:t>SEE Marks</a:t>
                      </a:r>
                      <a:endParaRPr lang="en-IN"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1800" b="1" dirty="0">
                          <a:effectLst/>
                          <a:latin typeface="Times" panose="02020603050405020304" pitchFamily="18" charset="0"/>
                          <a:ea typeface="Times New Roman" panose="02020603050405020304" pitchFamily="18" charset="0"/>
                          <a:cs typeface="Times New Roman" panose="02020603050405020304" pitchFamily="18" charset="0"/>
                        </a:rPr>
                        <a:t>50</a:t>
                      </a:r>
                      <a:endParaRPr lang="en-IN"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5729929"/>
                  </a:ext>
                </a:extLst>
              </a:tr>
              <a:tr h="425329">
                <a:tc>
                  <a:txBody>
                    <a:bodyPr/>
                    <a:lstStyle/>
                    <a:p>
                      <a:pPr>
                        <a:lnSpc>
                          <a:spcPct val="115000"/>
                        </a:lnSpc>
                        <a:spcAft>
                          <a:spcPts val="1000"/>
                        </a:spcAft>
                      </a:pPr>
                      <a:r>
                        <a:rPr lang="en-US" sz="1800" b="1">
                          <a:effectLst/>
                          <a:latin typeface="Times" panose="02020603050405020304" pitchFamily="18" charset="0"/>
                          <a:ea typeface="Times New Roman" panose="02020603050405020304" pitchFamily="18" charset="0"/>
                          <a:cs typeface="Times New Roman" panose="02020603050405020304" pitchFamily="18" charset="0"/>
                        </a:rPr>
                        <a:t>RBT Levels</a:t>
                      </a:r>
                      <a:endParaRPr lang="en-IN"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1800" b="1" dirty="0">
                          <a:effectLst/>
                          <a:latin typeface="Times" panose="02020603050405020304" pitchFamily="18" charset="0"/>
                          <a:ea typeface="Times New Roman" panose="02020603050405020304" pitchFamily="18" charset="0"/>
                          <a:cs typeface="Times New Roman" panose="02020603050405020304" pitchFamily="18" charset="0"/>
                        </a:rPr>
                        <a:t>L1, L2, L3</a:t>
                      </a:r>
                      <a:endParaRPr lang="en-IN"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US" sz="1800" b="1" dirty="0">
                          <a:effectLst/>
                          <a:latin typeface="Times" panose="02020603050405020304" pitchFamily="18" charset="0"/>
                          <a:ea typeface="Times New Roman" panose="02020603050405020304" pitchFamily="18" charset="0"/>
                          <a:cs typeface="Times New Roman" panose="02020603050405020304" pitchFamily="18" charset="0"/>
                        </a:rPr>
                        <a:t>Exam Hours</a:t>
                      </a:r>
                      <a:endParaRPr lang="en-IN"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1800" b="1" dirty="0">
                          <a:effectLst/>
                          <a:latin typeface="Times" panose="02020603050405020304" pitchFamily="18" charset="0"/>
                          <a:ea typeface="Times New Roman" panose="02020603050405020304" pitchFamily="18" charset="0"/>
                          <a:cs typeface="Times New Roman" panose="02020603050405020304" pitchFamily="18" charset="0"/>
                        </a:rPr>
                        <a:t>03</a:t>
                      </a:r>
                      <a:endParaRPr lang="en-IN"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5257451"/>
                  </a:ext>
                </a:extLst>
              </a:tr>
              <a:tr h="456868">
                <a:tc gridSpan="4">
                  <a:txBody>
                    <a:bodyPr/>
                    <a:lstStyle/>
                    <a:p>
                      <a:pPr algn="ctr">
                        <a:lnSpc>
                          <a:spcPct val="115000"/>
                        </a:lnSpc>
                        <a:spcAft>
                          <a:spcPts val="1000"/>
                        </a:spcAft>
                      </a:pPr>
                      <a:r>
                        <a:rPr lang="en-US" sz="1800" b="1" dirty="0">
                          <a:effectLst/>
                          <a:latin typeface="Times" panose="02020603050405020304" pitchFamily="18" charset="0"/>
                          <a:ea typeface="Times New Roman" panose="02020603050405020304" pitchFamily="18" charset="0"/>
                          <a:cs typeface="Times New Roman" panose="02020603050405020304" pitchFamily="18" charset="0"/>
                        </a:rPr>
                        <a:t>Credits – 03</a:t>
                      </a:r>
                      <a:endParaRPr lang="en-IN"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364306835"/>
                  </a:ext>
                </a:extLst>
              </a:tr>
            </a:tbl>
          </a:graphicData>
        </a:graphic>
      </p:graphicFrame>
      <p:sp>
        <p:nvSpPr>
          <p:cNvPr id="8" name="TextBox 7">
            <a:extLst>
              <a:ext uri="{FF2B5EF4-FFF2-40B4-BE49-F238E27FC236}">
                <a16:creationId xmlns:a16="http://schemas.microsoft.com/office/drawing/2014/main" id="{CFBAC1F0-B17D-4D11-9B53-254FDB8A57EA}"/>
              </a:ext>
            </a:extLst>
          </p:cNvPr>
          <p:cNvSpPr txBox="1"/>
          <p:nvPr/>
        </p:nvSpPr>
        <p:spPr>
          <a:xfrm>
            <a:off x="1632554" y="3432500"/>
            <a:ext cx="9853509" cy="2654701"/>
          </a:xfrm>
          <a:prstGeom prst="rect">
            <a:avLst/>
          </a:prstGeom>
          <a:noFill/>
        </p:spPr>
        <p:txBody>
          <a:bodyPr wrap="square">
            <a:spAutoFit/>
          </a:bodyPr>
          <a:lstStyle/>
          <a:p>
            <a:pPr>
              <a:lnSpc>
                <a:spcPct val="115000"/>
              </a:lnSpc>
              <a:spcAft>
                <a:spcPts val="1000"/>
              </a:spcAft>
            </a:pPr>
            <a:r>
              <a:rPr lang="en-US" sz="2000" b="1" dirty="0">
                <a:solidFill>
                  <a:srgbClr val="FF0000"/>
                </a:solidFill>
                <a:effectLst/>
                <a:latin typeface="Times" panose="02020603050405020304" pitchFamily="18" charset="0"/>
                <a:ea typeface="Times New Roman" panose="02020603050405020304" pitchFamily="18" charset="0"/>
                <a:cs typeface="Times New Roman" panose="02020603050405020304" pitchFamily="18" charset="0"/>
              </a:rPr>
              <a:t>Course Objectives:</a:t>
            </a:r>
            <a:endParaRPr lang="en-IN" sz="20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hangingPunct="0">
              <a:lnSpc>
                <a:spcPct val="115000"/>
              </a:lnSpc>
              <a:spcAft>
                <a:spcPts val="1000"/>
              </a:spcAft>
              <a:buFont typeface="Arial" panose="020B0604020202020204" pitchFamily="34" charset="0"/>
              <a:buChar char="•"/>
              <a:tabLst>
                <a:tab pos="520700" algn="l"/>
              </a:tabLst>
            </a:pPr>
            <a:r>
              <a:rPr lang="en-US" sz="1800" dirty="0">
                <a:effectLst/>
                <a:latin typeface="Times" panose="02020603050405020304" pitchFamily="18" charset="0"/>
                <a:ea typeface="Times New Roman" panose="02020603050405020304" pitchFamily="18" charset="0"/>
                <a:cs typeface="Times New Roman" panose="02020603050405020304" pitchFamily="18" charset="0"/>
              </a:rPr>
              <a:t>To learn various concepts related to modern machining processes &amp; their applications.</a:t>
            </a:r>
          </a:p>
          <a:p>
            <a:pPr marL="342900" lvl="0" indent="-342900" algn="just" hangingPunct="0">
              <a:lnSpc>
                <a:spcPct val="115000"/>
              </a:lnSpc>
              <a:spcAft>
                <a:spcPts val="1000"/>
              </a:spcAft>
              <a:buFont typeface="Arial" panose="020B0604020202020204" pitchFamily="34" charset="0"/>
              <a:buChar char="•"/>
              <a:tabLst>
                <a:tab pos="520700" algn="l"/>
              </a:tabLst>
            </a:pPr>
            <a:r>
              <a:rPr lang="en-US" sz="1800" dirty="0">
                <a:effectLst/>
                <a:latin typeface="Times" panose="02020603050405020304" pitchFamily="18" charset="0"/>
                <a:ea typeface="Times New Roman" panose="02020603050405020304" pitchFamily="18" charset="0"/>
                <a:cs typeface="Times New Roman" panose="02020603050405020304" pitchFamily="18" charset="0"/>
              </a:rPr>
              <a:t>To appreciate the differences between conventional and non-conventional machining processes.</a:t>
            </a:r>
          </a:p>
          <a:p>
            <a:pPr marL="342900" lvl="0" indent="-342900" algn="just" hangingPunct="0">
              <a:lnSpc>
                <a:spcPct val="115000"/>
              </a:lnSpc>
              <a:spcAft>
                <a:spcPts val="1000"/>
              </a:spcAft>
              <a:buFont typeface="Arial" panose="020B0604020202020204" pitchFamily="34" charset="0"/>
              <a:buChar char="•"/>
              <a:tabLst>
                <a:tab pos="520700" algn="l"/>
              </a:tabLst>
            </a:pPr>
            <a:r>
              <a:rPr lang="en-US" sz="1800" dirty="0">
                <a:effectLst/>
                <a:latin typeface="Times" panose="02020603050405020304" pitchFamily="18" charset="0"/>
                <a:ea typeface="Times New Roman" panose="02020603050405020304" pitchFamily="18" charset="0"/>
                <a:cs typeface="Times New Roman" panose="02020603050405020304" pitchFamily="18" charset="0"/>
              </a:rPr>
              <a:t>To acquire a functional understanding of non-traditional manufacturing equipment.</a:t>
            </a:r>
          </a:p>
          <a:p>
            <a:pPr marL="342900" lvl="0" indent="-342900" algn="just" hangingPunct="0">
              <a:lnSpc>
                <a:spcPct val="115000"/>
              </a:lnSpc>
              <a:spcAft>
                <a:spcPts val="1000"/>
              </a:spcAft>
              <a:buFont typeface="Arial" panose="020B0604020202020204" pitchFamily="34" charset="0"/>
              <a:buChar char="•"/>
              <a:tabLst>
                <a:tab pos="520700" algn="l"/>
              </a:tabLst>
            </a:pPr>
            <a:r>
              <a:rPr lang="en-US" sz="1800" dirty="0">
                <a:effectLst/>
                <a:latin typeface="Times" panose="02020603050405020304" pitchFamily="18" charset="0"/>
                <a:ea typeface="Times New Roman" panose="02020603050405020304" pitchFamily="18" charset="0"/>
                <a:cs typeface="Times New Roman" panose="02020603050405020304" pitchFamily="18" charset="0"/>
              </a:rPr>
              <a:t>To know about various process parameters and their influence on performance and their applications.</a:t>
            </a:r>
          </a:p>
          <a:p>
            <a:pPr marL="342900" lvl="0" indent="-342900" algn="just" hangingPunct="0">
              <a:lnSpc>
                <a:spcPct val="115000"/>
              </a:lnSpc>
              <a:spcAft>
                <a:spcPts val="1000"/>
              </a:spcAft>
              <a:buFont typeface="Arial" panose="020B0604020202020204" pitchFamily="34" charset="0"/>
              <a:buChar char="•"/>
              <a:tabLst>
                <a:tab pos="520700" algn="l"/>
              </a:tabLst>
            </a:pPr>
            <a:r>
              <a:rPr lang="en-US" sz="1800" dirty="0">
                <a:effectLst/>
                <a:latin typeface="Times" panose="02020603050405020304" pitchFamily="18" charset="0"/>
                <a:ea typeface="Times New Roman" panose="02020603050405020304" pitchFamily="18" charset="0"/>
                <a:cs typeface="Times New Roman" panose="02020603050405020304" pitchFamily="18" charset="0"/>
              </a:rPr>
              <a:t>To impart knowledge on various types of energy involved in non-traditional machining processes.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Ultrasonic Machining or USM (3D Animation)(1080P_HD)_1">
            <a:hlinkClick r:id="" action="ppaction://media"/>
            <a:extLst>
              <a:ext uri="{FF2B5EF4-FFF2-40B4-BE49-F238E27FC236}">
                <a16:creationId xmlns:a16="http://schemas.microsoft.com/office/drawing/2014/main" id="{212C3459-0A19-420B-B958-A8FC42E9E5C6}"/>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055806" y="733444"/>
            <a:ext cx="10080388" cy="5669684"/>
          </a:xfrm>
        </p:spPr>
      </p:pic>
    </p:spTree>
    <p:extLst>
      <p:ext uri="{BB962C8B-B14F-4D97-AF65-F5344CB8AC3E}">
        <p14:creationId xmlns:p14="http://schemas.microsoft.com/office/powerpoint/2010/main" val="457717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16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How Water Jets Work(360P)_1">
            <a:hlinkClick r:id="" action="ppaction://media"/>
            <a:extLst>
              <a:ext uri="{FF2B5EF4-FFF2-40B4-BE49-F238E27FC236}">
                <a16:creationId xmlns:a16="http://schemas.microsoft.com/office/drawing/2014/main" id="{47E1F858-EEB0-4FED-A860-A2D06A9F5BFB}"/>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019300" y="742950"/>
            <a:ext cx="8153399" cy="5750615"/>
          </a:xfrm>
        </p:spPr>
      </p:pic>
    </p:spTree>
    <p:extLst>
      <p:ext uri="{BB962C8B-B14F-4D97-AF65-F5344CB8AC3E}">
        <p14:creationId xmlns:p14="http://schemas.microsoft.com/office/powerpoint/2010/main" val="59660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83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ow Electrochemical Machining Works(360P)_1">
            <a:hlinkClick r:id="" action="ppaction://media"/>
            <a:extLst>
              <a:ext uri="{FF2B5EF4-FFF2-40B4-BE49-F238E27FC236}">
                <a16:creationId xmlns:a16="http://schemas.microsoft.com/office/drawing/2014/main" id="{2E19F8F0-D417-48B9-8C05-6B2B3C185E4A}"/>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226575" y="780373"/>
            <a:ext cx="9738850" cy="5673436"/>
          </a:xfrm>
        </p:spPr>
      </p:pic>
    </p:spTree>
    <p:extLst>
      <p:ext uri="{BB962C8B-B14F-4D97-AF65-F5344CB8AC3E}">
        <p14:creationId xmlns:p14="http://schemas.microsoft.com/office/powerpoint/2010/main" val="2232580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1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lectrical Discharge Machining(480P)_1">
            <a:hlinkClick r:id="" action="ppaction://media"/>
            <a:extLst>
              <a:ext uri="{FF2B5EF4-FFF2-40B4-BE49-F238E27FC236}">
                <a16:creationId xmlns:a16="http://schemas.microsoft.com/office/drawing/2014/main" id="{7CBC5C38-F2E6-41D9-9699-47A1A2EE97A0}"/>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510748" y="742950"/>
            <a:ext cx="9289774" cy="5724111"/>
          </a:xfrm>
        </p:spPr>
      </p:pic>
    </p:spTree>
    <p:extLst>
      <p:ext uri="{BB962C8B-B14F-4D97-AF65-F5344CB8AC3E}">
        <p14:creationId xmlns:p14="http://schemas.microsoft.com/office/powerpoint/2010/main" val="768352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01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hemical Etching Process Video(360P)_1">
            <a:hlinkClick r:id="" action="ppaction://media"/>
            <a:extLst>
              <a:ext uri="{FF2B5EF4-FFF2-40B4-BE49-F238E27FC236}">
                <a16:creationId xmlns:a16="http://schemas.microsoft.com/office/drawing/2014/main" id="{894ABFAA-B451-45B9-ABB3-73530742C078}"/>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007722" y="753845"/>
            <a:ext cx="10176555" cy="5723773"/>
          </a:xfrm>
        </p:spPr>
      </p:pic>
    </p:spTree>
    <p:extLst>
      <p:ext uri="{BB962C8B-B14F-4D97-AF65-F5344CB8AC3E}">
        <p14:creationId xmlns:p14="http://schemas.microsoft.com/office/powerpoint/2010/main" val="2797620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297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aser Beam Machining or LBM (3D Animation)(720P_HD)_1">
            <a:hlinkClick r:id="" action="ppaction://media"/>
            <a:extLst>
              <a:ext uri="{FF2B5EF4-FFF2-40B4-BE49-F238E27FC236}">
                <a16:creationId xmlns:a16="http://schemas.microsoft.com/office/drawing/2014/main" id="{B0DAB78D-E1A4-40D0-A676-AF2BF8F83F47}"/>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018761" y="714089"/>
            <a:ext cx="10154477" cy="5711355"/>
          </a:xfrm>
        </p:spPr>
      </p:pic>
    </p:spTree>
    <p:extLst>
      <p:ext uri="{BB962C8B-B14F-4D97-AF65-F5344CB8AC3E}">
        <p14:creationId xmlns:p14="http://schemas.microsoft.com/office/powerpoint/2010/main" val="3483470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10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LECTRON_BEAM_MACHINING_PROCESS_EBM_Construction_and_Working_of">
            <a:hlinkClick r:id="" action="ppaction://media"/>
            <a:extLst>
              <a:ext uri="{FF2B5EF4-FFF2-40B4-BE49-F238E27FC236}">
                <a16:creationId xmlns:a16="http://schemas.microsoft.com/office/drawing/2014/main" id="{D29887EB-55BB-4D55-B0F3-F58906ED4976}"/>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020808" y="718251"/>
            <a:ext cx="10150383" cy="5709053"/>
          </a:xfrm>
        </p:spPr>
      </p:pic>
    </p:spTree>
    <p:extLst>
      <p:ext uri="{BB962C8B-B14F-4D97-AF65-F5344CB8AC3E}">
        <p14:creationId xmlns:p14="http://schemas.microsoft.com/office/powerpoint/2010/main" val="310261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887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35F944-EAB0-4361-B3FC-2F527AD0ABF1}"/>
              </a:ext>
            </a:extLst>
          </p:cNvPr>
          <p:cNvPicPr>
            <a:picLocks noChangeAspect="1"/>
          </p:cNvPicPr>
          <p:nvPr/>
        </p:nvPicPr>
        <p:blipFill>
          <a:blip r:embed="rId2"/>
          <a:stretch>
            <a:fillRect/>
          </a:stretch>
        </p:blipFill>
        <p:spPr>
          <a:xfrm>
            <a:off x="1108364" y="636175"/>
            <a:ext cx="8321963" cy="5912736"/>
          </a:xfrm>
          <a:prstGeom prst="rect">
            <a:avLst/>
          </a:prstGeom>
        </p:spPr>
      </p:pic>
    </p:spTree>
    <p:extLst>
      <p:ext uri="{BB962C8B-B14F-4D97-AF65-F5344CB8AC3E}">
        <p14:creationId xmlns:p14="http://schemas.microsoft.com/office/powerpoint/2010/main" val="27915209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4516209" y="606702"/>
            <a:ext cx="4203721" cy="461665"/>
          </a:xfrm>
          <a:prstGeom prst="rect">
            <a:avLst/>
          </a:prstGeom>
          <a:noFill/>
        </p:spPr>
        <p:txBody>
          <a:bodyPr wrap="square">
            <a:spAutoFit/>
          </a:bodyPr>
          <a:lstStyle/>
          <a:p>
            <a:r>
              <a:rPr lang="en-IN" sz="24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Classification of NTM Process</a:t>
            </a:r>
          </a:p>
        </p:txBody>
      </p:sp>
      <p:pic>
        <p:nvPicPr>
          <p:cNvPr id="3" name="Picture 2">
            <a:extLst>
              <a:ext uri="{FF2B5EF4-FFF2-40B4-BE49-F238E27FC236}">
                <a16:creationId xmlns:a16="http://schemas.microsoft.com/office/drawing/2014/main" id="{D9243303-62D3-4409-BC07-A91A736BC119}"/>
              </a:ext>
            </a:extLst>
          </p:cNvPr>
          <p:cNvPicPr>
            <a:picLocks noChangeAspect="1"/>
          </p:cNvPicPr>
          <p:nvPr/>
        </p:nvPicPr>
        <p:blipFill>
          <a:blip r:embed="rId2"/>
          <a:stretch>
            <a:fillRect/>
          </a:stretch>
        </p:blipFill>
        <p:spPr>
          <a:xfrm>
            <a:off x="1514171" y="1028611"/>
            <a:ext cx="9163658" cy="5477470"/>
          </a:xfrm>
          <a:prstGeom prst="rect">
            <a:avLst/>
          </a:prstGeom>
        </p:spPr>
      </p:pic>
    </p:spTree>
    <p:extLst>
      <p:ext uri="{BB962C8B-B14F-4D97-AF65-F5344CB8AC3E}">
        <p14:creationId xmlns:p14="http://schemas.microsoft.com/office/powerpoint/2010/main" val="135329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4427630" y="-78390"/>
            <a:ext cx="4747060" cy="461665"/>
          </a:xfrm>
          <a:prstGeom prst="rect">
            <a:avLst/>
          </a:prstGeom>
          <a:noFill/>
        </p:spPr>
        <p:txBody>
          <a:bodyPr wrap="square">
            <a:spAutoFit/>
          </a:bodyPr>
          <a:lstStyle/>
          <a:p>
            <a:r>
              <a:rPr lang="en-IN" sz="24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Classification of NTM Process</a:t>
            </a:r>
          </a:p>
        </p:txBody>
      </p:sp>
      <p:pic>
        <p:nvPicPr>
          <p:cNvPr id="3" name="Picture 2">
            <a:extLst>
              <a:ext uri="{FF2B5EF4-FFF2-40B4-BE49-F238E27FC236}">
                <a16:creationId xmlns:a16="http://schemas.microsoft.com/office/drawing/2014/main" id="{DEFF877C-8277-447B-A86C-9435C2E3E99B}"/>
              </a:ext>
            </a:extLst>
          </p:cNvPr>
          <p:cNvPicPr>
            <a:picLocks noChangeAspect="1"/>
          </p:cNvPicPr>
          <p:nvPr/>
        </p:nvPicPr>
        <p:blipFill>
          <a:blip r:embed="rId2"/>
          <a:stretch>
            <a:fillRect/>
          </a:stretch>
        </p:blipFill>
        <p:spPr>
          <a:xfrm>
            <a:off x="1927156" y="702365"/>
            <a:ext cx="9072149" cy="5772360"/>
          </a:xfrm>
          <a:prstGeom prst="rect">
            <a:avLst/>
          </a:prstGeom>
        </p:spPr>
      </p:pic>
    </p:spTree>
    <p:extLst>
      <p:ext uri="{BB962C8B-B14F-4D97-AF65-F5344CB8AC3E}">
        <p14:creationId xmlns:p14="http://schemas.microsoft.com/office/powerpoint/2010/main" val="1528322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BAC1F0-B17D-4D11-9B53-254FDB8A57EA}"/>
              </a:ext>
            </a:extLst>
          </p:cNvPr>
          <p:cNvSpPr txBox="1"/>
          <p:nvPr/>
        </p:nvSpPr>
        <p:spPr>
          <a:xfrm>
            <a:off x="463825" y="1229218"/>
            <a:ext cx="11198086" cy="1828514"/>
          </a:xfrm>
          <a:prstGeom prst="rect">
            <a:avLst/>
          </a:prstGeom>
          <a:noFill/>
        </p:spPr>
        <p:txBody>
          <a:bodyPr wrap="square">
            <a:spAutoFit/>
          </a:bodyPr>
          <a:lstStyle/>
          <a:p>
            <a:pPr>
              <a:lnSpc>
                <a:spcPct val="115000"/>
              </a:lnSpc>
              <a:spcAft>
                <a:spcPts val="1000"/>
              </a:spcAft>
            </a:pPr>
            <a:r>
              <a:rPr lang="en-US" b="1" dirty="0">
                <a:solidFill>
                  <a:srgbClr val="C00000"/>
                </a:solidFill>
                <a:effectLst/>
                <a:latin typeface="Times" panose="02020603050405020304" pitchFamily="18" charset="0"/>
                <a:ea typeface="Times New Roman" panose="02020603050405020304" pitchFamily="18" charset="0"/>
                <a:cs typeface="Times New Roman" panose="02020603050405020304" pitchFamily="18" charset="0"/>
              </a:rPr>
              <a:t>MODULE 1</a:t>
            </a:r>
            <a:r>
              <a:rPr lang="en-US" sz="2000" b="1" dirty="0">
                <a:solidFill>
                  <a:srgbClr val="C00000"/>
                </a:solidFill>
                <a:effectLst/>
                <a:latin typeface="Times" panose="02020603050405020304" pitchFamily="18" charset="0"/>
                <a:ea typeface="Times New Roman" panose="02020603050405020304" pitchFamily="18" charset="0"/>
                <a:cs typeface="Times New Roman" panose="02020603050405020304" pitchFamily="18" charset="0"/>
              </a:rPr>
              <a:t> - INTRODUCTION</a:t>
            </a:r>
          </a:p>
          <a:p>
            <a:pPr lvl="0" algn="just" hangingPunct="0">
              <a:lnSpc>
                <a:spcPct val="115000"/>
              </a:lnSpc>
              <a:spcAft>
                <a:spcPts val="1000"/>
              </a:spcAft>
              <a:tabLst>
                <a:tab pos="520700" algn="l"/>
              </a:tabLst>
            </a:pPr>
            <a:r>
              <a:rPr lang="en-US" sz="1800" dirty="0">
                <a:effectLst/>
                <a:latin typeface="Times" panose="02020603050405020304" pitchFamily="18" charset="0"/>
                <a:ea typeface="Times New Roman" panose="02020603050405020304" pitchFamily="18" charset="0"/>
                <a:cs typeface="Times New Roman" panose="02020603050405020304" pitchFamily="18" charset="0"/>
              </a:rPr>
              <a:t>Introduction to Non-traditional machining, Need for Non-traditional machining process, Comparison between traditional and non-traditional machining, general classification Non- traditional machining processes, classification based on nature of energy employed in machining, selection of non-traditional machining processes, Specific advantages, limitations and applications of non-traditional machining processes.	</a:t>
            </a:r>
            <a:endParaRPr lang="en-IN" dirty="0"/>
          </a:p>
        </p:txBody>
      </p:sp>
      <p:sp>
        <p:nvSpPr>
          <p:cNvPr id="5" name="TextBox 4">
            <a:extLst>
              <a:ext uri="{FF2B5EF4-FFF2-40B4-BE49-F238E27FC236}">
                <a16:creationId xmlns:a16="http://schemas.microsoft.com/office/drawing/2014/main" id="{35AD6C98-B193-49D8-828A-8DCCF9A4C772}"/>
              </a:ext>
            </a:extLst>
          </p:cNvPr>
          <p:cNvSpPr txBox="1"/>
          <p:nvPr/>
        </p:nvSpPr>
        <p:spPr>
          <a:xfrm>
            <a:off x="3384202" y="736772"/>
            <a:ext cx="6819971" cy="492443"/>
          </a:xfrm>
          <a:prstGeom prst="rect">
            <a:avLst/>
          </a:prstGeom>
          <a:noFill/>
        </p:spPr>
        <p:txBody>
          <a:bodyPr wrap="square">
            <a:spAutoFit/>
          </a:bodyPr>
          <a:lstStyle/>
          <a:p>
            <a:r>
              <a:rPr lang="en-IN" sz="2600" b="1" dirty="0">
                <a:solidFill>
                  <a:srgbClr val="FF0000"/>
                </a:solidFill>
                <a:latin typeface="Times New Roman" panose="02020603050405020304" pitchFamily="18" charset="0"/>
              </a:rPr>
              <a:t>Syllabus of Non-Traditional Machining (NTM)</a:t>
            </a:r>
            <a:endParaRPr lang="en-IN" sz="2600" dirty="0">
              <a:solidFill>
                <a:srgbClr val="FF0000"/>
              </a:solidFill>
            </a:endParaRPr>
          </a:p>
        </p:txBody>
      </p:sp>
      <p:sp>
        <p:nvSpPr>
          <p:cNvPr id="4" name="TextBox 3">
            <a:extLst>
              <a:ext uri="{FF2B5EF4-FFF2-40B4-BE49-F238E27FC236}">
                <a16:creationId xmlns:a16="http://schemas.microsoft.com/office/drawing/2014/main" id="{995DE5BF-427F-40BD-B4D9-F8DAA247D3EB}"/>
              </a:ext>
            </a:extLst>
          </p:cNvPr>
          <p:cNvSpPr txBox="1"/>
          <p:nvPr/>
        </p:nvSpPr>
        <p:spPr>
          <a:xfrm>
            <a:off x="463824" y="3057732"/>
            <a:ext cx="11198087" cy="2942472"/>
          </a:xfrm>
          <a:prstGeom prst="rect">
            <a:avLst/>
          </a:prstGeom>
          <a:noFill/>
        </p:spPr>
        <p:txBody>
          <a:bodyPr wrap="square">
            <a:spAutoFit/>
          </a:bodyPr>
          <a:lstStyle/>
          <a:p>
            <a:pPr algn="just">
              <a:lnSpc>
                <a:spcPct val="115000"/>
              </a:lnSpc>
              <a:spcAft>
                <a:spcPts val="1000"/>
              </a:spcAft>
            </a:pPr>
            <a:r>
              <a:rPr lang="en-US" b="1" dirty="0">
                <a:solidFill>
                  <a:srgbClr val="C00000"/>
                </a:solidFill>
                <a:effectLst/>
                <a:latin typeface="Times" panose="02020603050405020304" pitchFamily="18" charset="0"/>
                <a:ea typeface="Times New Roman" panose="02020603050405020304" pitchFamily="18" charset="0"/>
                <a:cs typeface="Times New Roman" panose="02020603050405020304" pitchFamily="18" charset="0"/>
              </a:rPr>
              <a:t>MODULE 2</a:t>
            </a:r>
          </a:p>
          <a:p>
            <a:pPr algn="just">
              <a:lnSpc>
                <a:spcPct val="115000"/>
              </a:lnSpc>
              <a:spcAft>
                <a:spcPts val="1000"/>
              </a:spcAft>
            </a:pPr>
            <a:r>
              <a:rPr lang="en-US" sz="2000" b="1" dirty="0">
                <a:solidFill>
                  <a:srgbClr val="C00000"/>
                </a:solidFill>
                <a:latin typeface="Times" panose="02020603050405020304" pitchFamily="18" charset="0"/>
                <a:cs typeface="Times New Roman" panose="02020603050405020304" pitchFamily="18" charset="0"/>
              </a:rPr>
              <a:t>Ultrasonic Machining (USM): </a:t>
            </a:r>
            <a:r>
              <a:rPr lang="en-US" sz="1800" dirty="0">
                <a:effectLst/>
                <a:latin typeface="Times" panose="02020603050405020304" pitchFamily="18" charset="0"/>
                <a:ea typeface="Times New Roman" panose="02020603050405020304" pitchFamily="18" charset="0"/>
                <a:cs typeface="Times New Roman" panose="02020603050405020304" pitchFamily="18" charset="0"/>
              </a:rPr>
              <a:t>Introduction, Equipment and material process, Effect of process parameters: Effect of amplitude and frequency, Effect of abrasive grain diameter, effect of slurry, tool &amp; work material. Process characteristics: Material removal rate, tool wear, accuracy, surface finish, applications, advantages &amp; limitations of USM.</a:t>
            </a:r>
          </a:p>
          <a:p>
            <a:pPr lvl="0" algn="just" hangingPunct="0">
              <a:lnSpc>
                <a:spcPct val="115000"/>
              </a:lnSpc>
              <a:spcAft>
                <a:spcPts val="1000"/>
              </a:spcAft>
              <a:tabLst>
                <a:tab pos="520700" algn="l"/>
              </a:tabLst>
            </a:pPr>
            <a:r>
              <a:rPr lang="en-US" sz="2000" b="1" dirty="0">
                <a:solidFill>
                  <a:srgbClr val="C00000"/>
                </a:solidFill>
                <a:latin typeface="Times" panose="02020603050405020304" pitchFamily="18" charset="0"/>
                <a:cs typeface="Times New Roman" panose="02020603050405020304" pitchFamily="18" charset="0"/>
              </a:rPr>
              <a:t>Abrasive Jet Machining (AJM):</a:t>
            </a:r>
            <a:r>
              <a:rPr lang="en-US" sz="1800" dirty="0">
                <a:solidFill>
                  <a:srgbClr val="FF0000"/>
                </a:solidFill>
                <a:effectLst/>
                <a:latin typeface="Times" panose="02020603050405020304" pitchFamily="18" charset="0"/>
                <a:ea typeface="Times New Roman" panose="02020603050405020304" pitchFamily="18" charset="0"/>
                <a:cs typeface="Times New Roman" panose="02020603050405020304" pitchFamily="18" charset="0"/>
              </a:rPr>
              <a:t> </a:t>
            </a:r>
            <a:r>
              <a:rPr lang="en-US" sz="1800" dirty="0">
                <a:effectLst/>
                <a:latin typeface="Times" panose="02020603050405020304" pitchFamily="18" charset="0"/>
                <a:ea typeface="Times New Roman" panose="02020603050405020304" pitchFamily="18" charset="0"/>
                <a:cs typeface="Times New Roman" panose="02020603050405020304" pitchFamily="18" charset="0"/>
              </a:rPr>
              <a:t>Introduction, Equipment and process of material removal, process variables: carrier gas, type of abrasive, work material, stand-off distance (SOD). Process characteristics-Material removal rate, Nozzle wear, accuracy &amp; surface finish. Applications, advantages &amp; limitations of AJM.</a:t>
            </a:r>
          </a:p>
        </p:txBody>
      </p:sp>
    </p:spTree>
    <p:extLst>
      <p:ext uri="{BB962C8B-B14F-4D97-AF65-F5344CB8AC3E}">
        <p14:creationId xmlns:p14="http://schemas.microsoft.com/office/powerpoint/2010/main" val="19263777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2381822" y="994161"/>
            <a:ext cx="8454886" cy="523220"/>
          </a:xfrm>
          <a:prstGeom prst="rect">
            <a:avLst/>
          </a:prstGeom>
          <a:noFill/>
        </p:spPr>
        <p:txBody>
          <a:bodyPr wrap="square">
            <a:spAutoFit/>
          </a:bodyPr>
          <a:lstStyle/>
          <a:p>
            <a:r>
              <a:rPr lang="en-US" sz="28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Classification of  Non Traditional Machining Process</a:t>
            </a:r>
            <a:endParaRPr lang="en-IN" sz="28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CFBAC1F0-B17D-4D11-9B53-254FDB8A57EA}"/>
              </a:ext>
            </a:extLst>
          </p:cNvPr>
          <p:cNvSpPr txBox="1"/>
          <p:nvPr/>
        </p:nvSpPr>
        <p:spPr>
          <a:xfrm>
            <a:off x="940905" y="1517381"/>
            <a:ext cx="9895803" cy="2985433"/>
          </a:xfrm>
          <a:prstGeom prst="rect">
            <a:avLst/>
          </a:prstGeom>
          <a:noFill/>
        </p:spPr>
        <p:txBody>
          <a:bodyPr wrap="square">
            <a:spAutoFit/>
          </a:bodyPr>
          <a:lstStyle/>
          <a:p>
            <a:pPr marL="82296" marR="0" lvl="0" indent="0" algn="l" defTabSz="914400" rtl="0" eaLnBrk="1" fontAlgn="auto" latinLnBrk="0" hangingPunct="1">
              <a:lnSpc>
                <a:spcPct val="100000"/>
              </a:lnSpc>
              <a:spcBef>
                <a:spcPts val="600"/>
              </a:spcBef>
              <a:spcAft>
                <a:spcPts val="0"/>
              </a:spcAft>
              <a:buClr>
                <a:srgbClr val="CEB966"/>
              </a:buClr>
              <a:buSzPct val="80000"/>
              <a:buFont typeface="Wingdings 2"/>
              <a:buNone/>
              <a:tabLst/>
              <a:defRPr/>
            </a:pPr>
            <a:r>
              <a:rPr kumimoji="0" lang="en-US" sz="2400" b="0"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Mechanical Metal removal Processes</a:t>
            </a:r>
          </a:p>
          <a:p>
            <a:pPr marL="82296" marR="0" lvl="0" indent="0" algn="just" defTabSz="914400" rtl="0" eaLnBrk="1" fontAlgn="auto" latinLnBrk="0" hangingPunct="1">
              <a:lnSpc>
                <a:spcPct val="100000"/>
              </a:lnSpc>
              <a:spcBef>
                <a:spcPts val="600"/>
              </a:spcBef>
              <a:spcAft>
                <a:spcPts val="0"/>
              </a:spcAft>
              <a:buClr>
                <a:srgbClr val="CEB966"/>
              </a:buClr>
              <a:buSzPct val="80000"/>
              <a:buFont typeface="Wingdings 2"/>
              <a:buNone/>
              <a:tabLst/>
              <a:defRPr/>
            </a:pPr>
            <a:r>
              <a:rPr kumimoji="0" lang="en-US" sz="2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It is characterized by the fact that the material removal is due to the application of mechanical energy in the form of high frequency vibrations or kinetic energy of an abrasive jet.</a:t>
            </a:r>
          </a:p>
          <a:p>
            <a:pPr marL="539496" marR="0" lvl="0" indent="-457200" algn="just" defTabSz="914400" rtl="0" eaLnBrk="1" fontAlgn="auto" latinLnBrk="0" hangingPunct="1">
              <a:lnSpc>
                <a:spcPct val="100000"/>
              </a:lnSpc>
              <a:spcBef>
                <a:spcPts val="600"/>
              </a:spcBef>
              <a:spcAft>
                <a:spcPts val="0"/>
              </a:spcAft>
              <a:buClrTx/>
              <a:buSzPct val="80000"/>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Ultra sonic Machining (USM).</a:t>
            </a:r>
          </a:p>
          <a:p>
            <a:pPr marL="539496" marR="0" lvl="0" indent="-457200" algn="just" defTabSz="914400" rtl="0" eaLnBrk="1" fontAlgn="auto" latinLnBrk="0" hangingPunct="1">
              <a:lnSpc>
                <a:spcPct val="100000"/>
              </a:lnSpc>
              <a:spcBef>
                <a:spcPts val="600"/>
              </a:spcBef>
              <a:spcAft>
                <a:spcPts val="0"/>
              </a:spcAft>
              <a:buClrTx/>
              <a:buSzPct val="80000"/>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Abrasive Jet Machining (AJM).</a:t>
            </a:r>
          </a:p>
          <a:p>
            <a:pPr marL="539496" marR="0" lvl="0" indent="-457200" algn="just" defTabSz="914400" rtl="0" eaLnBrk="1" fontAlgn="auto" latinLnBrk="0" hangingPunct="1">
              <a:lnSpc>
                <a:spcPct val="100000"/>
              </a:lnSpc>
              <a:spcBef>
                <a:spcPts val="600"/>
              </a:spcBef>
              <a:spcAft>
                <a:spcPts val="0"/>
              </a:spcAft>
              <a:buClrTx/>
              <a:buSzPct val="80000"/>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Water Jet Machining  (WJM).</a:t>
            </a:r>
          </a:p>
        </p:txBody>
      </p:sp>
    </p:spTree>
    <p:extLst>
      <p:ext uri="{BB962C8B-B14F-4D97-AF65-F5344CB8AC3E}">
        <p14:creationId xmlns:p14="http://schemas.microsoft.com/office/powerpoint/2010/main" val="115723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BAC1F0-B17D-4D11-9B53-254FDB8A57EA}"/>
              </a:ext>
            </a:extLst>
          </p:cNvPr>
          <p:cNvSpPr txBox="1"/>
          <p:nvPr/>
        </p:nvSpPr>
        <p:spPr>
          <a:xfrm>
            <a:off x="940903" y="640623"/>
            <a:ext cx="9895803" cy="2616101"/>
          </a:xfrm>
          <a:prstGeom prst="rect">
            <a:avLst/>
          </a:prstGeom>
          <a:noFill/>
        </p:spPr>
        <p:txBody>
          <a:bodyPr wrap="square">
            <a:spAutoFit/>
          </a:bodyPr>
          <a:lstStyle/>
          <a:p>
            <a:pPr marL="82296" marR="0" lvl="0" indent="0" algn="l" defTabSz="914400" rtl="0" eaLnBrk="1" fontAlgn="auto" latinLnBrk="0" hangingPunct="1">
              <a:lnSpc>
                <a:spcPct val="100000"/>
              </a:lnSpc>
              <a:spcBef>
                <a:spcPts val="600"/>
              </a:spcBef>
              <a:spcAft>
                <a:spcPts val="0"/>
              </a:spcAft>
              <a:buClr>
                <a:srgbClr val="CEB966"/>
              </a:buClr>
              <a:buSzPct val="80000"/>
              <a:buFont typeface="Wingdings 2"/>
              <a:buNone/>
              <a:tabLst/>
              <a:defRPr/>
            </a:pPr>
            <a:r>
              <a:rPr kumimoji="0" lang="en-US" sz="2400" b="0"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Electro-Chemical </a:t>
            </a:r>
          </a:p>
          <a:p>
            <a:pPr marL="82296" marR="0" lvl="0" indent="0" algn="just" defTabSz="914400" rtl="0" eaLnBrk="1" fontAlgn="auto" latinLnBrk="0" hangingPunct="1">
              <a:lnSpc>
                <a:spcPct val="100000"/>
              </a:lnSpc>
              <a:spcBef>
                <a:spcPts val="600"/>
              </a:spcBef>
              <a:spcAft>
                <a:spcPts val="0"/>
              </a:spcAft>
              <a:buClr>
                <a:srgbClr val="CEB966"/>
              </a:buClr>
              <a:buSzPct val="80000"/>
              <a:buFont typeface="Wingdings 2"/>
              <a:buNone/>
              <a:tabLst/>
              <a:defRPr/>
            </a:pPr>
            <a:r>
              <a:rPr kumimoji="0" lang="en-US" sz="2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It is based on electro-chemical dissolution of materials by an electrolyte under the influence of an externally applied electrical potential.</a:t>
            </a:r>
          </a:p>
          <a:p>
            <a:pPr marL="539496" marR="0" lvl="0" indent="-457200" algn="just" defTabSz="914400" rtl="0" eaLnBrk="1" fontAlgn="auto" latinLnBrk="0" hangingPunct="1">
              <a:lnSpc>
                <a:spcPct val="100000"/>
              </a:lnSpc>
              <a:spcBef>
                <a:spcPts val="600"/>
              </a:spcBef>
              <a:spcAft>
                <a:spcPts val="0"/>
              </a:spcAft>
              <a:buSzPct val="80000"/>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Electro-Chemical Machining (ECM).</a:t>
            </a:r>
          </a:p>
          <a:p>
            <a:pPr marL="539496" marR="0" lvl="0" indent="-457200" algn="just" defTabSz="914400" rtl="0" eaLnBrk="1" fontAlgn="auto" latinLnBrk="0" hangingPunct="1">
              <a:lnSpc>
                <a:spcPct val="100000"/>
              </a:lnSpc>
              <a:spcBef>
                <a:spcPts val="600"/>
              </a:spcBef>
              <a:spcAft>
                <a:spcPts val="0"/>
              </a:spcAft>
              <a:buSzPct val="80000"/>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Electro-Chemical Grinding (ECG)</a:t>
            </a:r>
          </a:p>
          <a:p>
            <a:pPr marL="539496" marR="0" lvl="0" indent="-457200" algn="just" defTabSz="914400" rtl="0" eaLnBrk="1" fontAlgn="auto" latinLnBrk="0" hangingPunct="1">
              <a:lnSpc>
                <a:spcPct val="100000"/>
              </a:lnSpc>
              <a:spcBef>
                <a:spcPts val="600"/>
              </a:spcBef>
              <a:spcAft>
                <a:spcPts val="0"/>
              </a:spcAft>
              <a:buSzPct val="80000"/>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Electro-Chemical Drilling (ECD) </a:t>
            </a:r>
          </a:p>
        </p:txBody>
      </p:sp>
      <p:sp>
        <p:nvSpPr>
          <p:cNvPr id="6" name="TextBox 5">
            <a:extLst>
              <a:ext uri="{FF2B5EF4-FFF2-40B4-BE49-F238E27FC236}">
                <a16:creationId xmlns:a16="http://schemas.microsoft.com/office/drawing/2014/main" id="{84B30572-AD0C-4D07-8B5F-EC9A049FDA0F}"/>
              </a:ext>
            </a:extLst>
          </p:cNvPr>
          <p:cNvSpPr txBox="1"/>
          <p:nvPr/>
        </p:nvSpPr>
        <p:spPr>
          <a:xfrm>
            <a:off x="940903" y="3163819"/>
            <a:ext cx="10310194" cy="3508653"/>
          </a:xfrm>
          <a:prstGeom prst="rect">
            <a:avLst/>
          </a:prstGeom>
          <a:noFill/>
        </p:spPr>
        <p:txBody>
          <a:bodyPr wrap="square">
            <a:spAutoFit/>
          </a:bodyPr>
          <a:lstStyle/>
          <a:p>
            <a:pPr marL="82296" marR="0" lvl="0" indent="0" algn="l" defTabSz="914400" rtl="0" eaLnBrk="1" fontAlgn="auto" latinLnBrk="0" hangingPunct="1">
              <a:lnSpc>
                <a:spcPct val="100000"/>
              </a:lnSpc>
              <a:spcBef>
                <a:spcPts val="600"/>
              </a:spcBef>
              <a:spcAft>
                <a:spcPts val="0"/>
              </a:spcAft>
              <a:buClr>
                <a:srgbClr val="CEB966"/>
              </a:buClr>
              <a:buSzPct val="80000"/>
              <a:buFont typeface="Wingdings 2"/>
              <a:buNone/>
              <a:tabLst/>
              <a:defRPr/>
            </a:pPr>
            <a:r>
              <a:rPr kumimoji="0" lang="en-US" sz="2400" b="0"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Thermal Method</a:t>
            </a:r>
          </a:p>
          <a:p>
            <a:pPr marL="82296" marR="0" lvl="0" indent="0" algn="just" defTabSz="914400" rtl="0" eaLnBrk="1" fontAlgn="auto" latinLnBrk="0" hangingPunct="1">
              <a:lnSpc>
                <a:spcPct val="100000"/>
              </a:lnSpc>
              <a:spcBef>
                <a:spcPts val="600"/>
              </a:spcBef>
              <a:spcAft>
                <a:spcPts val="0"/>
              </a:spcAft>
              <a:buClr>
                <a:srgbClr val="CEB966"/>
              </a:buClr>
              <a:buSzPct val="80000"/>
              <a:buFont typeface="Wingdings 2"/>
              <a:buNone/>
              <a:tabLst/>
              <a:defRPr/>
            </a:pPr>
            <a:r>
              <a:rPr kumimoji="0" lang="en-US" sz="2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The material is removed due to controlled, localized heating of the work piece. It result into material removal by melting and evaporation. The source of heat generation in such cases can be widely different.</a:t>
            </a:r>
          </a:p>
          <a:p>
            <a:pPr marL="539496" marR="0" lvl="0" indent="-457200" algn="just" defTabSz="914400" rtl="0" eaLnBrk="1" fontAlgn="auto" latinLnBrk="0" hangingPunct="1">
              <a:lnSpc>
                <a:spcPct val="100000"/>
              </a:lnSpc>
              <a:spcBef>
                <a:spcPts val="600"/>
              </a:spcBef>
              <a:spcAft>
                <a:spcPts val="0"/>
              </a:spcAft>
              <a:buSzPct val="80000"/>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Electric Discharge Machining  (EDM).</a:t>
            </a:r>
          </a:p>
          <a:p>
            <a:pPr marL="539496" marR="0" lvl="0" indent="-457200" algn="just" defTabSz="914400" rtl="0" eaLnBrk="1" fontAlgn="auto" latinLnBrk="0" hangingPunct="1">
              <a:lnSpc>
                <a:spcPct val="100000"/>
              </a:lnSpc>
              <a:spcBef>
                <a:spcPts val="600"/>
              </a:spcBef>
              <a:spcAft>
                <a:spcPts val="0"/>
              </a:spcAft>
              <a:buSzPct val="80000"/>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Plasma Arc Machining (PAM).</a:t>
            </a:r>
          </a:p>
          <a:p>
            <a:pPr marL="539496" marR="0" lvl="0" indent="-457200" algn="just" defTabSz="914400" rtl="0" eaLnBrk="1" fontAlgn="auto" latinLnBrk="0" hangingPunct="1">
              <a:lnSpc>
                <a:spcPct val="100000"/>
              </a:lnSpc>
              <a:spcBef>
                <a:spcPts val="600"/>
              </a:spcBef>
              <a:spcAft>
                <a:spcPts val="0"/>
              </a:spcAft>
              <a:buSzPct val="80000"/>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Electron Beam Machining (EBM)     </a:t>
            </a:r>
          </a:p>
          <a:p>
            <a:pPr marL="539496" marR="0" lvl="0" indent="-457200" algn="just" defTabSz="914400" rtl="0" eaLnBrk="1" fontAlgn="auto" latinLnBrk="0" hangingPunct="1">
              <a:lnSpc>
                <a:spcPct val="100000"/>
              </a:lnSpc>
              <a:spcBef>
                <a:spcPts val="600"/>
              </a:spcBef>
              <a:spcAft>
                <a:spcPts val="0"/>
              </a:spcAft>
              <a:buSzPct val="80000"/>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Laser Beam Machining (LBM0</a:t>
            </a:r>
          </a:p>
        </p:txBody>
      </p:sp>
    </p:spTree>
    <p:extLst>
      <p:ext uri="{BB962C8B-B14F-4D97-AF65-F5344CB8AC3E}">
        <p14:creationId xmlns:p14="http://schemas.microsoft.com/office/powerpoint/2010/main" val="38672249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3416278" y="795380"/>
            <a:ext cx="6204800" cy="523220"/>
          </a:xfrm>
          <a:prstGeom prst="rect">
            <a:avLst/>
          </a:prstGeom>
          <a:noFill/>
        </p:spPr>
        <p:txBody>
          <a:bodyPr wrap="square">
            <a:spAutoFit/>
          </a:bodyPr>
          <a:lstStyle/>
          <a:p>
            <a:r>
              <a:rPr lang="en-US" sz="28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Need for Non Traditional Machining</a:t>
            </a:r>
            <a:endParaRPr lang="en-IN" sz="28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CFBAC1F0-B17D-4D11-9B53-254FDB8A57EA}"/>
              </a:ext>
            </a:extLst>
          </p:cNvPr>
          <p:cNvSpPr txBox="1"/>
          <p:nvPr/>
        </p:nvSpPr>
        <p:spPr>
          <a:xfrm>
            <a:off x="940905" y="1419155"/>
            <a:ext cx="9895803" cy="4522072"/>
          </a:xfrm>
          <a:prstGeom prst="rect">
            <a:avLst/>
          </a:prstGeom>
          <a:noFill/>
        </p:spPr>
        <p:txBody>
          <a:bodyPr wrap="square">
            <a:spAutoFit/>
          </a:bodyPr>
          <a:lstStyle/>
          <a:p>
            <a:pPr marL="342900" lvl="0" indent="-342900" algn="just" hangingPunct="0">
              <a:lnSpc>
                <a:spcPct val="115000"/>
              </a:lnSpc>
              <a:spcAft>
                <a:spcPts val="1000"/>
              </a:spcAft>
              <a:buFont typeface="+mj-lt"/>
              <a:buAutoNum type="arabicPeriod"/>
              <a:tabLst>
                <a:tab pos="520700" algn="l"/>
              </a:tabLst>
            </a:pPr>
            <a:r>
              <a:rPr lang="en-US" sz="2400" dirty="0">
                <a:effectLst/>
                <a:latin typeface="Times" panose="02020603050405020304" pitchFamily="18" charset="0"/>
                <a:ea typeface="Times New Roman" panose="02020603050405020304" pitchFamily="18" charset="0"/>
                <a:cs typeface="Times New Roman" panose="02020603050405020304" pitchFamily="18" charset="0"/>
              </a:rPr>
              <a:t>Extremely hard and brittle materials or Difficult to machine materials are difficult to machine by traditional machining processes.</a:t>
            </a:r>
          </a:p>
          <a:p>
            <a:pPr marL="342900" lvl="0" indent="-342900" algn="just" hangingPunct="0">
              <a:lnSpc>
                <a:spcPct val="115000"/>
              </a:lnSpc>
              <a:spcAft>
                <a:spcPts val="1000"/>
              </a:spcAft>
              <a:buFont typeface="+mj-lt"/>
              <a:buAutoNum type="arabicPeriod"/>
              <a:tabLst>
                <a:tab pos="520700" algn="l"/>
              </a:tabLst>
            </a:pPr>
            <a:r>
              <a:rPr lang="en-US" sz="2400" dirty="0">
                <a:effectLst/>
                <a:latin typeface="Times" panose="02020603050405020304" pitchFamily="18" charset="0"/>
                <a:ea typeface="Times New Roman" panose="02020603050405020304" pitchFamily="18" charset="0"/>
                <a:cs typeface="Times New Roman" panose="02020603050405020304" pitchFamily="18" charset="0"/>
              </a:rPr>
              <a:t> When the workpiece is too flexible or slender to support the cutting or grinding forces.</a:t>
            </a:r>
          </a:p>
          <a:p>
            <a:pPr marL="342900" lvl="0" indent="-342900" algn="just" hangingPunct="0">
              <a:lnSpc>
                <a:spcPct val="115000"/>
              </a:lnSpc>
              <a:spcAft>
                <a:spcPts val="1000"/>
              </a:spcAft>
              <a:buFont typeface="+mj-lt"/>
              <a:buAutoNum type="arabicPeriod"/>
              <a:tabLst>
                <a:tab pos="520700" algn="l"/>
              </a:tabLst>
            </a:pPr>
            <a:r>
              <a:rPr lang="en-US" sz="2400" dirty="0">
                <a:effectLst/>
                <a:latin typeface="Times" panose="02020603050405020304" pitchFamily="18" charset="0"/>
                <a:ea typeface="Times New Roman" panose="02020603050405020304" pitchFamily="18" charset="0"/>
                <a:cs typeface="Times New Roman" panose="02020603050405020304" pitchFamily="18" charset="0"/>
              </a:rPr>
              <a:t> When the shape of the part is too complex.</a:t>
            </a:r>
          </a:p>
          <a:p>
            <a:pPr marL="342900" lvl="0" indent="-342900" algn="just" hangingPunct="0">
              <a:lnSpc>
                <a:spcPct val="115000"/>
              </a:lnSpc>
              <a:spcAft>
                <a:spcPts val="1000"/>
              </a:spcAft>
              <a:buFont typeface="+mj-lt"/>
              <a:buAutoNum type="arabicPeriod"/>
              <a:tabLst>
                <a:tab pos="520700" algn="l"/>
              </a:tabLst>
            </a:pPr>
            <a:r>
              <a:rPr lang="en-US" sz="2400" dirty="0">
                <a:effectLst/>
                <a:latin typeface="Times" panose="02020603050405020304" pitchFamily="18" charset="0"/>
                <a:ea typeface="Times New Roman" panose="02020603050405020304" pitchFamily="18" charset="0"/>
                <a:cs typeface="Times New Roman" panose="02020603050405020304" pitchFamily="18" charset="0"/>
              </a:rPr>
              <a:t> Intricate shaped blind hole – e.g. square hole of 15 mmx15 mm with a depth of 30 mm </a:t>
            </a:r>
          </a:p>
          <a:p>
            <a:pPr marL="342900" lvl="0" indent="-342900" algn="just" hangingPunct="0">
              <a:lnSpc>
                <a:spcPct val="115000"/>
              </a:lnSpc>
              <a:spcAft>
                <a:spcPts val="1000"/>
              </a:spcAft>
              <a:buFont typeface="+mj-lt"/>
              <a:buAutoNum type="arabicPeriod"/>
              <a:tabLst>
                <a:tab pos="520700" algn="l"/>
              </a:tabLst>
            </a:pPr>
            <a:r>
              <a:rPr lang="en-US" sz="2400" dirty="0">
                <a:effectLst/>
                <a:latin typeface="Times" panose="02020603050405020304" pitchFamily="18" charset="0"/>
                <a:ea typeface="Times New Roman" panose="02020603050405020304" pitchFamily="18" charset="0"/>
                <a:cs typeface="Times New Roman" panose="02020603050405020304" pitchFamily="18" charset="0"/>
              </a:rPr>
              <a:t> Deep hole with small hole diameter – e.g. φ 1.5 mm hole with l/d = 20 </a:t>
            </a:r>
          </a:p>
          <a:p>
            <a:pPr marL="342900" lvl="0" indent="-342900" algn="just" hangingPunct="0">
              <a:lnSpc>
                <a:spcPct val="115000"/>
              </a:lnSpc>
              <a:spcAft>
                <a:spcPts val="1000"/>
              </a:spcAft>
              <a:buFont typeface="+mj-lt"/>
              <a:buAutoNum type="arabicPeriod"/>
              <a:tabLst>
                <a:tab pos="520700" algn="l"/>
              </a:tabLst>
            </a:pPr>
            <a:r>
              <a:rPr lang="en-US" sz="2400" dirty="0">
                <a:effectLst/>
                <a:latin typeface="Times" panose="02020603050405020304" pitchFamily="18" charset="0"/>
                <a:ea typeface="Times New Roman" panose="02020603050405020304" pitchFamily="18" charset="0"/>
                <a:cs typeface="Times New Roman" panose="02020603050405020304" pitchFamily="18" charset="0"/>
              </a:rPr>
              <a:t> Machining of composites.</a:t>
            </a:r>
          </a:p>
        </p:txBody>
      </p:sp>
    </p:spTree>
    <p:extLst>
      <p:ext uri="{BB962C8B-B14F-4D97-AF65-F5344CB8AC3E}">
        <p14:creationId xmlns:p14="http://schemas.microsoft.com/office/powerpoint/2010/main" val="3926177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3748974" y="1431483"/>
            <a:ext cx="4694052" cy="523220"/>
          </a:xfrm>
          <a:prstGeom prst="rect">
            <a:avLst/>
          </a:prstGeom>
          <a:noFill/>
        </p:spPr>
        <p:txBody>
          <a:bodyPr wrap="square">
            <a:spAutoFit/>
          </a:bodyPr>
          <a:lstStyle/>
          <a:p>
            <a:r>
              <a:rPr lang="en-IN" sz="28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SELECTION OF PROCESS</a:t>
            </a:r>
          </a:p>
        </p:txBody>
      </p:sp>
      <p:sp>
        <p:nvSpPr>
          <p:cNvPr id="8" name="TextBox 7">
            <a:extLst>
              <a:ext uri="{FF2B5EF4-FFF2-40B4-BE49-F238E27FC236}">
                <a16:creationId xmlns:a16="http://schemas.microsoft.com/office/drawing/2014/main" id="{CFBAC1F0-B17D-4D11-9B53-254FDB8A57EA}"/>
              </a:ext>
            </a:extLst>
          </p:cNvPr>
          <p:cNvSpPr txBox="1"/>
          <p:nvPr/>
        </p:nvSpPr>
        <p:spPr>
          <a:xfrm>
            <a:off x="3571462" y="2496789"/>
            <a:ext cx="5049077" cy="2141933"/>
          </a:xfrm>
          <a:prstGeom prst="rect">
            <a:avLst/>
          </a:prstGeom>
          <a:noFill/>
        </p:spPr>
        <p:txBody>
          <a:bodyPr wrap="square">
            <a:spAutoFit/>
          </a:bodyPr>
          <a:lstStyle/>
          <a:p>
            <a:pPr marL="342900" lvl="0" indent="-342900" algn="just" hangingPunct="0">
              <a:lnSpc>
                <a:spcPct val="115000"/>
              </a:lnSpc>
              <a:spcAft>
                <a:spcPts val="1000"/>
              </a:spcAft>
              <a:buFont typeface="+mj-lt"/>
              <a:buAutoNum type="arabicPeriod"/>
              <a:tabLst>
                <a:tab pos="520700" algn="l"/>
              </a:tabLst>
            </a:pPr>
            <a:r>
              <a:rPr lang="en-US" sz="2400" dirty="0">
                <a:effectLst/>
                <a:latin typeface="Times" panose="02020603050405020304" pitchFamily="18" charset="0"/>
                <a:ea typeface="Times New Roman" panose="02020603050405020304" pitchFamily="18" charset="0"/>
                <a:cs typeface="Times New Roman" panose="02020603050405020304" pitchFamily="18" charset="0"/>
              </a:rPr>
              <a:t>Physical parameters of the process</a:t>
            </a:r>
          </a:p>
          <a:p>
            <a:pPr marL="342900" lvl="0" indent="-342900" algn="just" hangingPunct="0">
              <a:lnSpc>
                <a:spcPct val="115000"/>
              </a:lnSpc>
              <a:spcAft>
                <a:spcPts val="1000"/>
              </a:spcAft>
              <a:buFont typeface="+mj-lt"/>
              <a:buAutoNum type="arabicPeriod"/>
              <a:tabLst>
                <a:tab pos="520700" algn="l"/>
              </a:tabLst>
            </a:pPr>
            <a:r>
              <a:rPr lang="en-US" sz="2400" dirty="0">
                <a:effectLst/>
                <a:latin typeface="Times" panose="02020603050405020304" pitchFamily="18" charset="0"/>
                <a:ea typeface="Times New Roman" panose="02020603050405020304" pitchFamily="18" charset="0"/>
                <a:cs typeface="Times New Roman" panose="02020603050405020304" pitchFamily="18" charset="0"/>
              </a:rPr>
              <a:t>Shape to be machined</a:t>
            </a:r>
          </a:p>
          <a:p>
            <a:pPr marL="342900" lvl="0" indent="-342900" algn="just" hangingPunct="0">
              <a:lnSpc>
                <a:spcPct val="115000"/>
              </a:lnSpc>
              <a:spcAft>
                <a:spcPts val="1000"/>
              </a:spcAft>
              <a:buFont typeface="+mj-lt"/>
              <a:buAutoNum type="arabicPeriod"/>
              <a:tabLst>
                <a:tab pos="520700" algn="l"/>
              </a:tabLst>
            </a:pPr>
            <a:r>
              <a:rPr lang="en-US" sz="2400" dirty="0">
                <a:effectLst/>
                <a:latin typeface="Times" panose="02020603050405020304" pitchFamily="18" charset="0"/>
                <a:ea typeface="Times New Roman" panose="02020603050405020304" pitchFamily="18" charset="0"/>
                <a:cs typeface="Times New Roman" panose="02020603050405020304" pitchFamily="18" charset="0"/>
              </a:rPr>
              <a:t>Process capability</a:t>
            </a:r>
          </a:p>
          <a:p>
            <a:pPr marL="342900" lvl="0" indent="-342900" algn="just" hangingPunct="0">
              <a:lnSpc>
                <a:spcPct val="115000"/>
              </a:lnSpc>
              <a:spcAft>
                <a:spcPts val="1000"/>
              </a:spcAft>
              <a:buFont typeface="+mj-lt"/>
              <a:buAutoNum type="arabicPeriod"/>
              <a:tabLst>
                <a:tab pos="520700" algn="l"/>
              </a:tabLst>
            </a:pPr>
            <a:r>
              <a:rPr lang="en-US" sz="2400" dirty="0">
                <a:effectLst/>
                <a:latin typeface="Times" panose="02020603050405020304" pitchFamily="18" charset="0"/>
                <a:ea typeface="Times New Roman" panose="02020603050405020304" pitchFamily="18" charset="0"/>
                <a:cs typeface="Times New Roman" panose="02020603050405020304" pitchFamily="18" charset="0"/>
              </a:rPr>
              <a:t>Economics of the processes</a:t>
            </a:r>
          </a:p>
        </p:txBody>
      </p:sp>
    </p:spTree>
    <p:extLst>
      <p:ext uri="{BB962C8B-B14F-4D97-AF65-F5344CB8AC3E}">
        <p14:creationId xmlns:p14="http://schemas.microsoft.com/office/powerpoint/2010/main" val="3119808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4449948" y="689362"/>
            <a:ext cx="4787479" cy="461665"/>
          </a:xfrm>
          <a:prstGeom prst="rect">
            <a:avLst/>
          </a:prstGeom>
          <a:noFill/>
        </p:spPr>
        <p:txBody>
          <a:bodyPr wrap="square">
            <a:spAutoFit/>
          </a:bodyPr>
          <a:lstStyle/>
          <a:p>
            <a:r>
              <a:rPr lang="en-US" sz="24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Physical parameters of the process</a:t>
            </a:r>
          </a:p>
        </p:txBody>
      </p:sp>
      <p:pic>
        <p:nvPicPr>
          <p:cNvPr id="5" name="Picture 2">
            <a:extLst>
              <a:ext uri="{FF2B5EF4-FFF2-40B4-BE49-F238E27FC236}">
                <a16:creationId xmlns:a16="http://schemas.microsoft.com/office/drawing/2014/main" id="{895D8CAC-F23A-49EA-9155-5448DA1FFA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1323" y="1151026"/>
            <a:ext cx="8772938" cy="5310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97985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4436696" y="853704"/>
            <a:ext cx="4773565" cy="461665"/>
          </a:xfrm>
          <a:prstGeom prst="rect">
            <a:avLst/>
          </a:prstGeom>
          <a:noFill/>
        </p:spPr>
        <p:txBody>
          <a:bodyPr wrap="square">
            <a:spAutoFit/>
          </a:bodyPr>
          <a:lstStyle/>
          <a:p>
            <a:r>
              <a:rPr lang="en-US" sz="24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Physical parameters of the process</a:t>
            </a:r>
          </a:p>
        </p:txBody>
      </p:sp>
      <p:pic>
        <p:nvPicPr>
          <p:cNvPr id="5" name="Picture 4">
            <a:extLst>
              <a:ext uri="{FF2B5EF4-FFF2-40B4-BE49-F238E27FC236}">
                <a16:creationId xmlns:a16="http://schemas.microsoft.com/office/drawing/2014/main" id="{90829DAF-048D-4F09-9A40-A64B5FE6DFA5}"/>
              </a:ext>
            </a:extLst>
          </p:cNvPr>
          <p:cNvPicPr>
            <a:picLocks noChangeAspect="1"/>
          </p:cNvPicPr>
          <p:nvPr/>
        </p:nvPicPr>
        <p:blipFill>
          <a:blip r:embed="rId2"/>
          <a:stretch>
            <a:fillRect/>
          </a:stretch>
        </p:blipFill>
        <p:spPr>
          <a:xfrm>
            <a:off x="123133" y="1577009"/>
            <a:ext cx="11945733" cy="4196454"/>
          </a:xfrm>
          <a:prstGeom prst="rect">
            <a:avLst/>
          </a:prstGeom>
        </p:spPr>
      </p:pic>
    </p:spTree>
    <p:extLst>
      <p:ext uri="{BB962C8B-B14F-4D97-AF65-F5344CB8AC3E}">
        <p14:creationId xmlns:p14="http://schemas.microsoft.com/office/powerpoint/2010/main" val="3754431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4563983" y="800605"/>
            <a:ext cx="3599356" cy="523220"/>
          </a:xfrm>
          <a:prstGeom prst="rect">
            <a:avLst/>
          </a:prstGeom>
          <a:noFill/>
        </p:spPr>
        <p:txBody>
          <a:bodyPr wrap="square">
            <a:spAutoFit/>
          </a:bodyPr>
          <a:lstStyle/>
          <a:p>
            <a:r>
              <a:rPr lang="en-IN" sz="28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Shape to be machined</a:t>
            </a:r>
          </a:p>
        </p:txBody>
      </p:sp>
      <p:pic>
        <p:nvPicPr>
          <p:cNvPr id="5" name="Picture 2">
            <a:extLst>
              <a:ext uri="{FF2B5EF4-FFF2-40B4-BE49-F238E27FC236}">
                <a16:creationId xmlns:a16="http://schemas.microsoft.com/office/drawing/2014/main" id="{9E9C635C-DD1B-491A-A982-847A94EB53A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57580" y="1586948"/>
            <a:ext cx="8076839"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70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F341A11-83A5-4350-8625-1A87D791434E}"/>
              </a:ext>
            </a:extLst>
          </p:cNvPr>
          <p:cNvPicPr>
            <a:picLocks noChangeAspect="1"/>
          </p:cNvPicPr>
          <p:nvPr/>
        </p:nvPicPr>
        <p:blipFill>
          <a:blip r:embed="rId2"/>
          <a:stretch>
            <a:fillRect/>
          </a:stretch>
        </p:blipFill>
        <p:spPr>
          <a:xfrm>
            <a:off x="1729821" y="1344840"/>
            <a:ext cx="9455014" cy="5031853"/>
          </a:xfrm>
          <a:prstGeom prst="rect">
            <a:avLst/>
          </a:prstGeom>
        </p:spPr>
      </p:pic>
      <p:sp>
        <p:nvSpPr>
          <p:cNvPr id="6" name="TextBox 5">
            <a:extLst>
              <a:ext uri="{FF2B5EF4-FFF2-40B4-BE49-F238E27FC236}">
                <a16:creationId xmlns:a16="http://schemas.microsoft.com/office/drawing/2014/main" id="{8696DD9C-6BDC-4597-A05D-5CDD438A4E0C}"/>
              </a:ext>
            </a:extLst>
          </p:cNvPr>
          <p:cNvSpPr txBox="1"/>
          <p:nvPr/>
        </p:nvSpPr>
        <p:spPr>
          <a:xfrm>
            <a:off x="4657650" y="715603"/>
            <a:ext cx="3599356" cy="523220"/>
          </a:xfrm>
          <a:prstGeom prst="rect">
            <a:avLst/>
          </a:prstGeom>
          <a:noFill/>
        </p:spPr>
        <p:txBody>
          <a:bodyPr wrap="square">
            <a:spAutoFit/>
          </a:bodyPr>
          <a:lstStyle/>
          <a:p>
            <a:r>
              <a:rPr lang="en-IN" sz="28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Shape to be machined</a:t>
            </a:r>
          </a:p>
        </p:txBody>
      </p:sp>
    </p:spTree>
    <p:extLst>
      <p:ext uri="{BB962C8B-B14F-4D97-AF65-F5344CB8AC3E}">
        <p14:creationId xmlns:p14="http://schemas.microsoft.com/office/powerpoint/2010/main" val="2910922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0A67FCB-AB92-431E-925C-C8E5930D399F}"/>
              </a:ext>
            </a:extLst>
          </p:cNvPr>
          <p:cNvSpPr txBox="1"/>
          <p:nvPr/>
        </p:nvSpPr>
        <p:spPr>
          <a:xfrm>
            <a:off x="4502957" y="721092"/>
            <a:ext cx="3599356" cy="523220"/>
          </a:xfrm>
          <a:prstGeom prst="rect">
            <a:avLst/>
          </a:prstGeom>
          <a:noFill/>
        </p:spPr>
        <p:txBody>
          <a:bodyPr wrap="square">
            <a:spAutoFit/>
          </a:bodyPr>
          <a:lstStyle/>
          <a:p>
            <a:r>
              <a:rPr lang="en-IN" sz="28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Material Applications</a:t>
            </a:r>
          </a:p>
        </p:txBody>
      </p:sp>
      <p:pic>
        <p:nvPicPr>
          <p:cNvPr id="7" name="Picture 2">
            <a:extLst>
              <a:ext uri="{FF2B5EF4-FFF2-40B4-BE49-F238E27FC236}">
                <a16:creationId xmlns:a16="http://schemas.microsoft.com/office/drawing/2014/main" id="{E73178E4-5FBE-41DF-A534-9DA6A2DA42D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36303" y="1353324"/>
            <a:ext cx="8550966" cy="4783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462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2AF44FD-118D-4281-9F17-6061A3DCABAF}"/>
              </a:ext>
            </a:extLst>
          </p:cNvPr>
          <p:cNvPicPr>
            <a:picLocks noChangeAspect="1"/>
          </p:cNvPicPr>
          <p:nvPr/>
        </p:nvPicPr>
        <p:blipFill>
          <a:blip r:embed="rId2"/>
          <a:stretch>
            <a:fillRect/>
          </a:stretch>
        </p:blipFill>
        <p:spPr>
          <a:xfrm>
            <a:off x="1773928" y="1648677"/>
            <a:ext cx="8644144" cy="4580658"/>
          </a:xfrm>
          <a:prstGeom prst="rect">
            <a:avLst/>
          </a:prstGeom>
        </p:spPr>
      </p:pic>
      <p:sp>
        <p:nvSpPr>
          <p:cNvPr id="7" name="TextBox 6">
            <a:extLst>
              <a:ext uri="{FF2B5EF4-FFF2-40B4-BE49-F238E27FC236}">
                <a16:creationId xmlns:a16="http://schemas.microsoft.com/office/drawing/2014/main" id="{764F436E-4716-4B13-960E-25F30FD869D8}"/>
              </a:ext>
            </a:extLst>
          </p:cNvPr>
          <p:cNvSpPr txBox="1"/>
          <p:nvPr/>
        </p:nvSpPr>
        <p:spPr>
          <a:xfrm>
            <a:off x="4555966" y="959631"/>
            <a:ext cx="3599356" cy="523220"/>
          </a:xfrm>
          <a:prstGeom prst="rect">
            <a:avLst/>
          </a:prstGeom>
          <a:noFill/>
        </p:spPr>
        <p:txBody>
          <a:bodyPr wrap="square">
            <a:spAutoFit/>
          </a:bodyPr>
          <a:lstStyle/>
          <a:p>
            <a:r>
              <a:rPr lang="en-IN" sz="28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Material Applications</a:t>
            </a:r>
          </a:p>
        </p:txBody>
      </p:sp>
    </p:spTree>
    <p:extLst>
      <p:ext uri="{BB962C8B-B14F-4D97-AF65-F5344CB8AC3E}">
        <p14:creationId xmlns:p14="http://schemas.microsoft.com/office/powerpoint/2010/main" val="237720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BAC1F0-B17D-4D11-9B53-254FDB8A57EA}"/>
              </a:ext>
            </a:extLst>
          </p:cNvPr>
          <p:cNvSpPr txBox="1"/>
          <p:nvPr/>
        </p:nvSpPr>
        <p:spPr>
          <a:xfrm>
            <a:off x="714090" y="1070191"/>
            <a:ext cx="10763819" cy="5530360"/>
          </a:xfrm>
          <a:prstGeom prst="rect">
            <a:avLst/>
          </a:prstGeom>
          <a:noFill/>
        </p:spPr>
        <p:txBody>
          <a:bodyPr wrap="square">
            <a:spAutoFit/>
          </a:bodyPr>
          <a:lstStyle/>
          <a:p>
            <a:pPr>
              <a:lnSpc>
                <a:spcPct val="115000"/>
              </a:lnSpc>
              <a:spcAft>
                <a:spcPts val="1000"/>
              </a:spcAft>
            </a:pPr>
            <a:r>
              <a:rPr lang="en-US" b="1" dirty="0">
                <a:solidFill>
                  <a:srgbClr val="C00000"/>
                </a:solidFill>
                <a:effectLst/>
                <a:latin typeface="Times" panose="02020603050405020304" pitchFamily="18" charset="0"/>
                <a:ea typeface="Times New Roman" panose="02020603050405020304" pitchFamily="18" charset="0"/>
                <a:cs typeface="Times New Roman" panose="02020603050405020304" pitchFamily="18" charset="0"/>
              </a:rPr>
              <a:t>MODULE 3</a:t>
            </a:r>
            <a:endParaRPr lang="en-US" sz="2000" b="1" dirty="0">
              <a:solidFill>
                <a:srgbClr val="C00000"/>
              </a:solidFill>
              <a:effectLst/>
              <a:latin typeface="Times" panose="02020603050405020304" pitchFamily="18" charset="0"/>
              <a:ea typeface="Times New Roman" panose="02020603050405020304" pitchFamily="18" charset="0"/>
              <a:cs typeface="Times New Roman" panose="02020603050405020304" pitchFamily="18" charset="0"/>
            </a:endParaRPr>
          </a:p>
          <a:p>
            <a:pPr lvl="0" algn="just" hangingPunct="0">
              <a:lnSpc>
                <a:spcPct val="115000"/>
              </a:lnSpc>
              <a:spcAft>
                <a:spcPts val="1000"/>
              </a:spcAft>
              <a:tabLst>
                <a:tab pos="520700" algn="l"/>
              </a:tabLst>
            </a:pPr>
            <a:r>
              <a:rPr lang="en-US" sz="2000" b="1" dirty="0">
                <a:solidFill>
                  <a:srgbClr val="C00000"/>
                </a:solidFill>
                <a:latin typeface="Times" panose="02020603050405020304" pitchFamily="18" charset="0"/>
                <a:cs typeface="Times New Roman" panose="02020603050405020304" pitchFamily="18" charset="0"/>
              </a:rPr>
              <a:t>ELECTROCHEMICAL MACHINING (ECM)</a:t>
            </a:r>
          </a:p>
          <a:p>
            <a:pPr lvl="0" algn="just" hangingPunct="0">
              <a:lnSpc>
                <a:spcPct val="115000"/>
              </a:lnSpc>
              <a:spcAft>
                <a:spcPts val="1000"/>
              </a:spcAft>
              <a:tabLst>
                <a:tab pos="520700" algn="l"/>
              </a:tabLst>
            </a:pPr>
            <a:r>
              <a:rPr lang="en-US" sz="1800" dirty="0">
                <a:effectLst/>
                <a:latin typeface="Times" panose="02020603050405020304" pitchFamily="18" charset="0"/>
                <a:ea typeface="Times New Roman" panose="02020603050405020304" pitchFamily="18" charset="0"/>
                <a:cs typeface="Times New Roman" panose="02020603050405020304" pitchFamily="18" charset="0"/>
              </a:rPr>
              <a:t>Introduction, Principle of electro chemical machining: ECM equipment, elements of ECM operation, Chemistry of ECM. ECM Process characteristics: Material removal rate, accuracy, surface finish.</a:t>
            </a:r>
          </a:p>
          <a:p>
            <a:pPr lvl="0" algn="just" hangingPunct="0">
              <a:lnSpc>
                <a:spcPct val="115000"/>
              </a:lnSpc>
              <a:spcAft>
                <a:spcPts val="1000"/>
              </a:spcAft>
              <a:tabLst>
                <a:tab pos="520700" algn="l"/>
              </a:tabLst>
            </a:pPr>
            <a:r>
              <a:rPr lang="en-US" sz="1800" dirty="0">
                <a:effectLst/>
                <a:latin typeface="Times" panose="02020603050405020304" pitchFamily="18" charset="0"/>
                <a:ea typeface="Times New Roman" panose="02020603050405020304" pitchFamily="18" charset="0"/>
                <a:cs typeface="Times New Roman" panose="02020603050405020304" pitchFamily="18" charset="0"/>
              </a:rPr>
              <a:t>Process parameters: Current density, Tool feed rate, Gap between tool &amp; work piece, velocity of electrolyte flow, type of electrolyte, its concentration temperature, and choice of electrolytes. ECM Tooling: ECM tooling technique &amp; example, Tool &amp; insulation materials.</a:t>
            </a:r>
          </a:p>
          <a:p>
            <a:pPr lvl="0" algn="just" hangingPunct="0">
              <a:lnSpc>
                <a:spcPct val="115000"/>
              </a:lnSpc>
              <a:spcAft>
                <a:spcPts val="1000"/>
              </a:spcAft>
              <a:tabLst>
                <a:tab pos="520700" algn="l"/>
              </a:tabLst>
            </a:pPr>
            <a:r>
              <a:rPr lang="en-US" sz="1800" dirty="0">
                <a:effectLst/>
                <a:latin typeface="Times" panose="02020603050405020304" pitchFamily="18" charset="0"/>
                <a:ea typeface="Times New Roman" panose="02020603050405020304" pitchFamily="18" charset="0"/>
                <a:cs typeface="Times New Roman" panose="02020603050405020304" pitchFamily="18" charset="0"/>
              </a:rPr>
              <a:t>Applications ECM: Electrochemical grinding and electrochemical honing process. Advantages, disadvantages and application of ECG, ECH</a:t>
            </a:r>
          </a:p>
          <a:p>
            <a:pPr algn="just" hangingPunct="0">
              <a:lnSpc>
                <a:spcPct val="115000"/>
              </a:lnSpc>
              <a:spcAft>
                <a:spcPts val="1000"/>
              </a:spcAft>
              <a:tabLst>
                <a:tab pos="520700" algn="l"/>
              </a:tabLst>
            </a:pPr>
            <a:r>
              <a:rPr lang="en-US" sz="2000" b="1" dirty="0">
                <a:solidFill>
                  <a:srgbClr val="C00000"/>
                </a:solidFill>
                <a:latin typeface="Times" panose="02020603050405020304" pitchFamily="18" charset="0"/>
                <a:cs typeface="Times New Roman" panose="02020603050405020304" pitchFamily="18" charset="0"/>
              </a:rPr>
              <a:t>CHEMICAL MACHINING (CHM)</a:t>
            </a:r>
          </a:p>
          <a:p>
            <a:pPr lvl="0" algn="just" hangingPunct="0">
              <a:lnSpc>
                <a:spcPct val="115000"/>
              </a:lnSpc>
              <a:spcAft>
                <a:spcPts val="1000"/>
              </a:spcAft>
              <a:tabLst>
                <a:tab pos="520700" algn="l"/>
              </a:tabLst>
            </a:pPr>
            <a:r>
              <a:rPr lang="en-US" sz="1800" dirty="0">
                <a:effectLst/>
                <a:latin typeface="Times" panose="02020603050405020304" pitchFamily="18" charset="0"/>
                <a:ea typeface="Times New Roman" panose="02020603050405020304" pitchFamily="18" charset="0"/>
                <a:cs typeface="Times New Roman" panose="02020603050405020304" pitchFamily="18" charset="0"/>
              </a:rPr>
              <a:t>Elements of the process: Resists (maskants), Etchants. Types of chemical machining process- chemical blanking process, chemical milling process.</a:t>
            </a:r>
          </a:p>
          <a:p>
            <a:pPr lvl="0" algn="just" hangingPunct="0">
              <a:lnSpc>
                <a:spcPct val="115000"/>
              </a:lnSpc>
              <a:spcAft>
                <a:spcPts val="1000"/>
              </a:spcAft>
              <a:tabLst>
                <a:tab pos="520700" algn="l"/>
              </a:tabLst>
            </a:pPr>
            <a:r>
              <a:rPr lang="en-US" sz="1800" dirty="0">
                <a:effectLst/>
                <a:latin typeface="Times" panose="02020603050405020304" pitchFamily="18" charset="0"/>
                <a:ea typeface="Times New Roman" panose="02020603050405020304" pitchFamily="18" charset="0"/>
                <a:cs typeface="Times New Roman" panose="02020603050405020304" pitchFamily="18" charset="0"/>
              </a:rPr>
              <a:t>Process characteristics of CHM: material removal rate, accuracy, surface finish, advantages, limitations and applications of chemical machining process</a:t>
            </a:r>
          </a:p>
        </p:txBody>
      </p:sp>
      <p:sp>
        <p:nvSpPr>
          <p:cNvPr id="5" name="TextBox 4">
            <a:extLst>
              <a:ext uri="{FF2B5EF4-FFF2-40B4-BE49-F238E27FC236}">
                <a16:creationId xmlns:a16="http://schemas.microsoft.com/office/drawing/2014/main" id="{35AD6C98-B193-49D8-828A-8DCCF9A4C772}"/>
              </a:ext>
            </a:extLst>
          </p:cNvPr>
          <p:cNvSpPr txBox="1"/>
          <p:nvPr/>
        </p:nvSpPr>
        <p:spPr>
          <a:xfrm>
            <a:off x="3384202" y="736772"/>
            <a:ext cx="6819971" cy="492443"/>
          </a:xfrm>
          <a:prstGeom prst="rect">
            <a:avLst/>
          </a:prstGeom>
          <a:noFill/>
        </p:spPr>
        <p:txBody>
          <a:bodyPr wrap="square">
            <a:spAutoFit/>
          </a:bodyPr>
          <a:lstStyle/>
          <a:p>
            <a:r>
              <a:rPr lang="en-IN" sz="2600" b="1" dirty="0">
                <a:solidFill>
                  <a:srgbClr val="FF0000"/>
                </a:solidFill>
                <a:latin typeface="Times New Roman" panose="02020603050405020304" pitchFamily="18" charset="0"/>
              </a:rPr>
              <a:t>Syllabus of Non-Traditional Machining (NTM)</a:t>
            </a:r>
            <a:endParaRPr lang="en-IN" sz="2600" dirty="0">
              <a:solidFill>
                <a:srgbClr val="FF0000"/>
              </a:solidFill>
            </a:endParaRPr>
          </a:p>
        </p:txBody>
      </p:sp>
    </p:spTree>
    <p:extLst>
      <p:ext uri="{BB962C8B-B14F-4D97-AF65-F5344CB8AC3E}">
        <p14:creationId xmlns:p14="http://schemas.microsoft.com/office/powerpoint/2010/main" val="20078009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9BE18B5-18B9-4BF9-97AC-135C437D8DC8}"/>
              </a:ext>
            </a:extLst>
          </p:cNvPr>
          <p:cNvSpPr txBox="1"/>
          <p:nvPr/>
        </p:nvSpPr>
        <p:spPr>
          <a:xfrm>
            <a:off x="4610365" y="787353"/>
            <a:ext cx="2971269" cy="523220"/>
          </a:xfrm>
          <a:prstGeom prst="rect">
            <a:avLst/>
          </a:prstGeom>
          <a:noFill/>
        </p:spPr>
        <p:txBody>
          <a:bodyPr wrap="square">
            <a:spAutoFit/>
          </a:bodyPr>
          <a:lstStyle/>
          <a:p>
            <a:r>
              <a:rPr lang="en-IN" sz="28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Process capability</a:t>
            </a:r>
          </a:p>
        </p:txBody>
      </p:sp>
      <p:pic>
        <p:nvPicPr>
          <p:cNvPr id="7" name="Picture 6">
            <a:extLst>
              <a:ext uri="{FF2B5EF4-FFF2-40B4-BE49-F238E27FC236}">
                <a16:creationId xmlns:a16="http://schemas.microsoft.com/office/drawing/2014/main" id="{DEED2DAA-0C4B-43B3-8292-521DD0CF2FA0}"/>
              </a:ext>
            </a:extLst>
          </p:cNvPr>
          <p:cNvPicPr>
            <a:picLocks noChangeAspect="1"/>
          </p:cNvPicPr>
          <p:nvPr/>
        </p:nvPicPr>
        <p:blipFill>
          <a:blip r:embed="rId2"/>
          <a:stretch>
            <a:fillRect/>
          </a:stretch>
        </p:blipFill>
        <p:spPr>
          <a:xfrm>
            <a:off x="800290" y="1671637"/>
            <a:ext cx="10591420" cy="4066554"/>
          </a:xfrm>
          <a:prstGeom prst="rect">
            <a:avLst/>
          </a:prstGeom>
        </p:spPr>
      </p:pic>
    </p:spTree>
    <p:extLst>
      <p:ext uri="{BB962C8B-B14F-4D97-AF65-F5344CB8AC3E}">
        <p14:creationId xmlns:p14="http://schemas.microsoft.com/office/powerpoint/2010/main" val="768233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EA84AF8-B4FD-46C6-8F53-CCBB579FE4E2}"/>
              </a:ext>
            </a:extLst>
          </p:cNvPr>
          <p:cNvSpPr txBox="1"/>
          <p:nvPr/>
        </p:nvSpPr>
        <p:spPr>
          <a:xfrm>
            <a:off x="3987512" y="800605"/>
            <a:ext cx="5169739" cy="584775"/>
          </a:xfrm>
          <a:prstGeom prst="rect">
            <a:avLst/>
          </a:prstGeom>
          <a:noFill/>
        </p:spPr>
        <p:txBody>
          <a:bodyPr wrap="square">
            <a:spAutoFit/>
          </a:bodyPr>
          <a:lstStyle/>
          <a:p>
            <a:r>
              <a:rPr lang="en-IN" sz="3200" dirty="0">
                <a:solidFill>
                  <a:schemeClr val="accent6">
                    <a:lumMod val="75000"/>
                  </a:schemeClr>
                </a:solidFill>
                <a:latin typeface="Times New Roman" pitchFamily="18" charset="0"/>
                <a:cs typeface="Times New Roman" pitchFamily="18" charset="0"/>
              </a:rPr>
              <a:t>Economics of the processes</a:t>
            </a:r>
            <a:endParaRPr lang="en-IN" sz="3200" dirty="0">
              <a:solidFill>
                <a:srgbClr val="FF0000"/>
              </a:solidFill>
              <a:latin typeface="Times" panose="02020603050405020304" pitchFamily="18" charset="0"/>
              <a:ea typeface="Times New Roman" panose="02020603050405020304" pitchFamily="18" charset="0"/>
              <a:cs typeface="Times New Roman" panose="02020603050405020304" pitchFamily="18" charset="0"/>
            </a:endParaRPr>
          </a:p>
        </p:txBody>
      </p:sp>
      <p:pic>
        <p:nvPicPr>
          <p:cNvPr id="4" name="Picture 2">
            <a:extLst>
              <a:ext uri="{FF2B5EF4-FFF2-40B4-BE49-F238E27FC236}">
                <a16:creationId xmlns:a16="http://schemas.microsoft.com/office/drawing/2014/main" id="{67BEF672-2944-454C-B71F-2F7647833E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5878" y="1385380"/>
            <a:ext cx="7580244" cy="48673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4463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1FEE6EA-D699-420F-A213-4F8823F9E12B}"/>
              </a:ext>
            </a:extLst>
          </p:cNvPr>
          <p:cNvSpPr txBox="1"/>
          <p:nvPr/>
        </p:nvSpPr>
        <p:spPr>
          <a:xfrm>
            <a:off x="4610365" y="787353"/>
            <a:ext cx="2971269" cy="523220"/>
          </a:xfrm>
          <a:prstGeom prst="rect">
            <a:avLst/>
          </a:prstGeom>
          <a:noFill/>
        </p:spPr>
        <p:txBody>
          <a:bodyPr wrap="square">
            <a:spAutoFit/>
          </a:bodyPr>
          <a:lstStyle/>
          <a:p>
            <a:r>
              <a:rPr lang="en-IN" sz="28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Process capability</a:t>
            </a:r>
          </a:p>
        </p:txBody>
      </p:sp>
      <p:pic>
        <p:nvPicPr>
          <p:cNvPr id="7" name="Picture 2">
            <a:extLst>
              <a:ext uri="{FF2B5EF4-FFF2-40B4-BE49-F238E27FC236}">
                <a16:creationId xmlns:a16="http://schemas.microsoft.com/office/drawing/2014/main" id="{A168BEE8-D193-4E57-A65E-76F8DA13D6A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33599" y="1323613"/>
            <a:ext cx="7924800" cy="4747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735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F0CB7D6-14AE-40FA-BC0D-69D39E594380}"/>
              </a:ext>
            </a:extLst>
          </p:cNvPr>
          <p:cNvSpPr txBox="1"/>
          <p:nvPr/>
        </p:nvSpPr>
        <p:spPr>
          <a:xfrm>
            <a:off x="3987512" y="800605"/>
            <a:ext cx="5169739" cy="584775"/>
          </a:xfrm>
          <a:prstGeom prst="rect">
            <a:avLst/>
          </a:prstGeom>
          <a:noFill/>
        </p:spPr>
        <p:txBody>
          <a:bodyPr wrap="square">
            <a:spAutoFit/>
          </a:bodyPr>
          <a:lstStyle/>
          <a:p>
            <a:r>
              <a:rPr lang="en-IN" sz="3200" dirty="0">
                <a:solidFill>
                  <a:schemeClr val="accent6">
                    <a:lumMod val="75000"/>
                  </a:schemeClr>
                </a:solidFill>
                <a:latin typeface="Times New Roman" pitchFamily="18" charset="0"/>
                <a:cs typeface="Times New Roman" pitchFamily="18" charset="0"/>
              </a:rPr>
              <a:t>Economics of the processes</a:t>
            </a:r>
            <a:endParaRPr lang="en-IN" sz="3200" dirty="0">
              <a:solidFill>
                <a:srgbClr val="FF0000"/>
              </a:solidFill>
              <a:latin typeface="Times" panose="02020603050405020304" pitchFamily="18" charset="0"/>
              <a:ea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5E76CB15-82EE-4599-8F8D-5F79EBE3DE0A}"/>
              </a:ext>
            </a:extLst>
          </p:cNvPr>
          <p:cNvPicPr>
            <a:picLocks noChangeAspect="1"/>
          </p:cNvPicPr>
          <p:nvPr/>
        </p:nvPicPr>
        <p:blipFill>
          <a:blip r:embed="rId2"/>
          <a:stretch>
            <a:fillRect/>
          </a:stretch>
        </p:blipFill>
        <p:spPr>
          <a:xfrm>
            <a:off x="930964" y="1641108"/>
            <a:ext cx="10672693" cy="4416287"/>
          </a:xfrm>
          <a:prstGeom prst="rect">
            <a:avLst/>
          </a:prstGeom>
        </p:spPr>
      </p:pic>
    </p:spTree>
    <p:extLst>
      <p:ext uri="{BB962C8B-B14F-4D97-AF65-F5344CB8AC3E}">
        <p14:creationId xmlns:p14="http://schemas.microsoft.com/office/powerpoint/2010/main" val="1647542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7EB81F4-5344-C0FC-83A9-4D579C905FD2}"/>
              </a:ext>
            </a:extLst>
          </p:cNvPr>
          <p:cNvSpPr txBox="1"/>
          <p:nvPr/>
        </p:nvSpPr>
        <p:spPr>
          <a:xfrm>
            <a:off x="0" y="629920"/>
            <a:ext cx="12029440" cy="5940088"/>
          </a:xfrm>
          <a:prstGeom prst="rect">
            <a:avLst/>
          </a:prstGeom>
          <a:noFill/>
        </p:spPr>
        <p:txBody>
          <a:bodyPr wrap="square" rtlCol="0">
            <a:spAutoFit/>
          </a:bodyPr>
          <a:lstStyle/>
          <a:p>
            <a:pPr algn="ctr"/>
            <a:r>
              <a:rPr lang="en-US" sz="2800" b="1" dirty="0">
                <a:latin typeface="Times" panose="02020603050405020304" pitchFamily="18" charset="0"/>
                <a:cs typeface="Times" panose="02020603050405020304" pitchFamily="18" charset="0"/>
              </a:rPr>
              <a:t>Advantages of Non-Traditional Machining (NTM):</a:t>
            </a:r>
          </a:p>
          <a:p>
            <a:pPr marL="342900" indent="-342900" algn="just">
              <a:buFont typeface="Arial" panose="020B0604020202020204" pitchFamily="34" charset="0"/>
              <a:buChar char="•"/>
            </a:pPr>
            <a:r>
              <a:rPr lang="en-US" sz="2200" b="1" dirty="0">
                <a:latin typeface="Times" panose="02020603050405020304" pitchFamily="18" charset="0"/>
                <a:cs typeface="Times" panose="02020603050405020304" pitchFamily="18" charset="0"/>
              </a:rPr>
              <a:t>Machining Hard and Brittle Materials</a:t>
            </a:r>
            <a:r>
              <a:rPr lang="en-US" sz="2200" dirty="0">
                <a:latin typeface="Times" panose="02020603050405020304" pitchFamily="18" charset="0"/>
                <a:cs typeface="Times" panose="02020603050405020304" pitchFamily="18" charset="0"/>
              </a:rPr>
              <a:t> – Can machine very hard, tough, and brittle materials (tungsten, carbides, ceramics, composites, superalloys) which are difficult/impossible with conventional methods.</a:t>
            </a:r>
          </a:p>
          <a:p>
            <a:pPr marL="342900" indent="-342900" algn="just">
              <a:buFont typeface="Arial" panose="020B0604020202020204" pitchFamily="34" charset="0"/>
              <a:buChar char="•"/>
            </a:pPr>
            <a:r>
              <a:rPr lang="en-US" sz="2200" b="1" dirty="0">
                <a:latin typeface="Times" panose="02020603050405020304" pitchFamily="18" charset="0"/>
                <a:cs typeface="Times" panose="02020603050405020304" pitchFamily="18" charset="0"/>
              </a:rPr>
              <a:t>Complex Shapes and Intricate Features</a:t>
            </a:r>
            <a:r>
              <a:rPr lang="en-US" sz="2200" dirty="0">
                <a:latin typeface="Times" panose="02020603050405020304" pitchFamily="18" charset="0"/>
                <a:cs typeface="Times" panose="02020603050405020304" pitchFamily="18" charset="0"/>
              </a:rPr>
              <a:t> – Suitable for producing fine holes, slots, contours, and 3D shapes that are difficult to achieve with traditional machining.</a:t>
            </a:r>
          </a:p>
          <a:p>
            <a:pPr marL="342900" indent="-342900" algn="just">
              <a:buFont typeface="Arial" panose="020B0604020202020204" pitchFamily="34" charset="0"/>
              <a:buChar char="•"/>
            </a:pPr>
            <a:r>
              <a:rPr lang="en-US" sz="2200" b="1" dirty="0">
                <a:latin typeface="Times" panose="02020603050405020304" pitchFamily="18" charset="0"/>
                <a:cs typeface="Times" panose="02020603050405020304" pitchFamily="18" charset="0"/>
              </a:rPr>
              <a:t>No Direct Tool-Work Contact</a:t>
            </a:r>
            <a:r>
              <a:rPr lang="en-US" sz="2200" dirty="0">
                <a:latin typeface="Times" panose="02020603050405020304" pitchFamily="18" charset="0"/>
                <a:cs typeface="Times" panose="02020603050405020304" pitchFamily="18" charset="0"/>
              </a:rPr>
              <a:t> – Processes like EDM, LBM, ECM avoid physical tool-work contact, reducing cutting forces, tool wear, and mechanical stresses.</a:t>
            </a:r>
          </a:p>
          <a:p>
            <a:pPr marL="342900" indent="-342900" algn="just">
              <a:buFont typeface="Arial" panose="020B0604020202020204" pitchFamily="34" charset="0"/>
              <a:buChar char="•"/>
            </a:pPr>
            <a:r>
              <a:rPr lang="en-US" sz="2200" b="1" dirty="0">
                <a:latin typeface="Times" panose="02020603050405020304" pitchFamily="18" charset="0"/>
                <a:cs typeface="Times" panose="02020603050405020304" pitchFamily="18" charset="0"/>
              </a:rPr>
              <a:t>High Precision and Surface Finish</a:t>
            </a:r>
            <a:r>
              <a:rPr lang="en-US" sz="2200" dirty="0">
                <a:latin typeface="Times" panose="02020603050405020304" pitchFamily="18" charset="0"/>
                <a:cs typeface="Times" panose="02020603050405020304" pitchFamily="18" charset="0"/>
              </a:rPr>
              <a:t> – Capable of achieving close tolerances (few microns) and good surface finish.</a:t>
            </a:r>
          </a:p>
          <a:p>
            <a:pPr marL="342900" indent="-342900" algn="just">
              <a:buFont typeface="Arial" panose="020B0604020202020204" pitchFamily="34" charset="0"/>
              <a:buChar char="•"/>
            </a:pPr>
            <a:r>
              <a:rPr lang="en-US" sz="2200" b="1" dirty="0">
                <a:latin typeface="Times" panose="02020603050405020304" pitchFamily="18" charset="0"/>
                <a:cs typeface="Times" panose="02020603050405020304" pitchFamily="18" charset="0"/>
              </a:rPr>
              <a:t>Minimal Heat-Affected Zone (HAZ)</a:t>
            </a:r>
            <a:r>
              <a:rPr lang="en-US" sz="2200" dirty="0">
                <a:latin typeface="Times" panose="02020603050405020304" pitchFamily="18" charset="0"/>
                <a:cs typeface="Times" panose="02020603050405020304" pitchFamily="18" charset="0"/>
              </a:rPr>
              <a:t> – Some processes (e.g., AWJM, USM) have negligible thermal effects on the workpiece.</a:t>
            </a:r>
          </a:p>
          <a:p>
            <a:pPr marL="342900" indent="-342900" algn="just">
              <a:buFont typeface="Arial" panose="020B0604020202020204" pitchFamily="34" charset="0"/>
              <a:buChar char="•"/>
            </a:pPr>
            <a:r>
              <a:rPr lang="en-US" sz="2200" b="1" dirty="0">
                <a:latin typeface="Times" panose="02020603050405020304" pitchFamily="18" charset="0"/>
                <a:cs typeface="Times" panose="02020603050405020304" pitchFamily="18" charset="0"/>
              </a:rPr>
              <a:t>Micro-Machining Capability</a:t>
            </a:r>
            <a:r>
              <a:rPr lang="en-US" sz="2200" dirty="0">
                <a:latin typeface="Times" panose="02020603050405020304" pitchFamily="18" charset="0"/>
                <a:cs typeface="Times" panose="02020603050405020304" pitchFamily="18" charset="0"/>
              </a:rPr>
              <a:t> – Can be used to produce micro-features, thin slots, fine holes, and miniature components for aerospace, electronics, and medical industries.</a:t>
            </a:r>
          </a:p>
          <a:p>
            <a:pPr marL="342900" indent="-342900" algn="just">
              <a:buFont typeface="Arial" panose="020B0604020202020204" pitchFamily="34" charset="0"/>
              <a:buChar char="•"/>
            </a:pPr>
            <a:r>
              <a:rPr lang="en-US" sz="2200" b="1" dirty="0">
                <a:latin typeface="Times" panose="02020603050405020304" pitchFamily="18" charset="0"/>
                <a:cs typeface="Times" panose="02020603050405020304" pitchFamily="18" charset="0"/>
              </a:rPr>
              <a:t>Ability to Machine Thin/Delicate Parts</a:t>
            </a:r>
            <a:r>
              <a:rPr lang="en-US" sz="2200" dirty="0">
                <a:latin typeface="Times" panose="02020603050405020304" pitchFamily="18" charset="0"/>
                <a:cs typeface="Times" panose="02020603050405020304" pitchFamily="18" charset="0"/>
              </a:rPr>
              <a:t> – No mechanical force allows safe machining of fragile parts without distortion.</a:t>
            </a:r>
          </a:p>
          <a:p>
            <a:pPr marL="342900" indent="-342900" algn="just">
              <a:buFont typeface="Arial" panose="020B0604020202020204" pitchFamily="34" charset="0"/>
              <a:buChar char="•"/>
            </a:pPr>
            <a:r>
              <a:rPr lang="en-US" sz="2200" b="1" dirty="0">
                <a:latin typeface="Times" panose="02020603050405020304" pitchFamily="18" charset="0"/>
                <a:cs typeface="Times" panose="02020603050405020304" pitchFamily="18" charset="0"/>
              </a:rPr>
              <a:t>Automation Friendly</a:t>
            </a:r>
            <a:r>
              <a:rPr lang="en-US" sz="2200" dirty="0">
                <a:latin typeface="Times" panose="02020603050405020304" pitchFamily="18" charset="0"/>
                <a:cs typeface="Times" panose="02020603050405020304" pitchFamily="18" charset="0"/>
              </a:rPr>
              <a:t> – Easily integrated with CNC and robotics for precise, unmanned operations.</a:t>
            </a:r>
            <a:endParaRPr lang="en-IN" sz="2200" dirty="0">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40010912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67A805-8794-D70A-4DBA-DCB59016126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11D84F7-2DEA-42EA-4D46-698078357197}"/>
              </a:ext>
            </a:extLst>
          </p:cNvPr>
          <p:cNvSpPr txBox="1"/>
          <p:nvPr/>
        </p:nvSpPr>
        <p:spPr>
          <a:xfrm>
            <a:off x="0" y="629920"/>
            <a:ext cx="12029440" cy="6001643"/>
          </a:xfrm>
          <a:prstGeom prst="rect">
            <a:avLst/>
          </a:prstGeom>
          <a:noFill/>
        </p:spPr>
        <p:txBody>
          <a:bodyPr wrap="square" rtlCol="0">
            <a:spAutoFit/>
          </a:bodyPr>
          <a:lstStyle/>
          <a:p>
            <a:pPr algn="ctr"/>
            <a:r>
              <a:rPr lang="en-US" sz="2800" b="1" dirty="0">
                <a:latin typeface="Times" panose="02020603050405020304" pitchFamily="18" charset="0"/>
                <a:cs typeface="Times" panose="02020603050405020304" pitchFamily="18" charset="0"/>
              </a:rPr>
              <a:t>Limitations of Non-Traditional Machining (NTM):</a:t>
            </a:r>
          </a:p>
          <a:p>
            <a:pPr marL="342900" indent="-342900" algn="just">
              <a:buFont typeface="Arial" panose="020B0604020202020204" pitchFamily="34" charset="0"/>
              <a:buChar char="•"/>
            </a:pPr>
            <a:r>
              <a:rPr lang="en-US" sz="2200" b="1" dirty="0">
                <a:latin typeface="Times" panose="02020603050405020304" pitchFamily="18" charset="0"/>
                <a:cs typeface="Times" panose="02020603050405020304" pitchFamily="18" charset="0"/>
              </a:rPr>
              <a:t>High Initial and Operating Cost – </a:t>
            </a:r>
            <a:r>
              <a:rPr lang="en-US" sz="2200" dirty="0">
                <a:latin typeface="Times" panose="02020603050405020304" pitchFamily="18" charset="0"/>
                <a:cs typeface="Times" panose="02020603050405020304" pitchFamily="18" charset="0"/>
              </a:rPr>
              <a:t>Equipment is expensive, requires skilled operators, and sometimes costly consumables (electrodes, abrasives, gases).</a:t>
            </a:r>
          </a:p>
          <a:p>
            <a:pPr marL="342900" indent="-342900" algn="just">
              <a:buFont typeface="Arial" panose="020B0604020202020204" pitchFamily="34" charset="0"/>
              <a:buChar char="•"/>
            </a:pPr>
            <a:r>
              <a:rPr lang="en-US" sz="2400" b="1" dirty="0">
                <a:latin typeface="Times" panose="02020603050405020304" pitchFamily="18" charset="0"/>
                <a:cs typeface="Times" panose="02020603050405020304" pitchFamily="18" charset="0"/>
              </a:rPr>
              <a:t>Low Material Removal Rate (MRR)</a:t>
            </a:r>
            <a:r>
              <a:rPr lang="en-US" sz="2400" dirty="0">
                <a:latin typeface="Times" panose="02020603050405020304" pitchFamily="18" charset="0"/>
                <a:cs typeface="Times" panose="02020603050405020304" pitchFamily="18" charset="0"/>
              </a:rPr>
              <a:t> – Generally slower compared to conventional machining, hence not suitable for bulk material removal.</a:t>
            </a:r>
          </a:p>
          <a:p>
            <a:pPr marL="342900" indent="-342900" algn="just">
              <a:buFont typeface="Arial" panose="020B0604020202020204" pitchFamily="34" charset="0"/>
              <a:buChar char="•"/>
            </a:pPr>
            <a:r>
              <a:rPr lang="en-US" sz="2400" b="1" dirty="0">
                <a:latin typeface="Times" panose="02020603050405020304" pitchFamily="18" charset="0"/>
                <a:cs typeface="Times" panose="02020603050405020304" pitchFamily="18" charset="0"/>
              </a:rPr>
              <a:t>Limited Workpiece Size</a:t>
            </a:r>
            <a:r>
              <a:rPr lang="en-US" sz="2400" dirty="0">
                <a:latin typeface="Times" panose="02020603050405020304" pitchFamily="18" charset="0"/>
                <a:cs typeface="Times" panose="02020603050405020304" pitchFamily="18" charset="0"/>
              </a:rPr>
              <a:t> – Some processes are restricted to small or thin components (e.g., EDM, ECM, USM).</a:t>
            </a:r>
          </a:p>
          <a:p>
            <a:pPr marL="342900" indent="-342900" algn="just">
              <a:buFont typeface="Arial" panose="020B0604020202020204" pitchFamily="34" charset="0"/>
              <a:buChar char="•"/>
            </a:pPr>
            <a:r>
              <a:rPr lang="en-US" sz="2400" b="1" dirty="0">
                <a:latin typeface="Times" panose="02020603050405020304" pitchFamily="18" charset="0"/>
                <a:cs typeface="Times" panose="02020603050405020304" pitchFamily="18" charset="0"/>
              </a:rPr>
              <a:t>Specialized Power Requirements</a:t>
            </a:r>
            <a:r>
              <a:rPr lang="en-US" sz="2400" dirty="0">
                <a:latin typeface="Times" panose="02020603050405020304" pitchFamily="18" charset="0"/>
                <a:cs typeface="Times" panose="02020603050405020304" pitchFamily="18" charset="0"/>
              </a:rPr>
              <a:t> – Needs high electrical energy, lasers, or water jet systems.</a:t>
            </a:r>
          </a:p>
          <a:p>
            <a:pPr marL="342900" indent="-342900" algn="just">
              <a:buFont typeface="Arial" panose="020B0604020202020204" pitchFamily="34" charset="0"/>
              <a:buChar char="•"/>
            </a:pPr>
            <a:r>
              <a:rPr lang="en-US" sz="2400" b="1" dirty="0">
                <a:latin typeface="Times" panose="02020603050405020304" pitchFamily="18" charset="0"/>
                <a:cs typeface="Times" panose="02020603050405020304" pitchFamily="18" charset="0"/>
              </a:rPr>
              <a:t>Tool Wear Issues</a:t>
            </a:r>
            <a:r>
              <a:rPr lang="en-US" sz="2400" dirty="0">
                <a:latin typeface="Times" panose="02020603050405020304" pitchFamily="18" charset="0"/>
                <a:cs typeface="Times" panose="02020603050405020304" pitchFamily="18" charset="0"/>
              </a:rPr>
              <a:t> – In EDM, USM, AWJM, tool or nozzle wear can affect accuracy and cost.</a:t>
            </a:r>
          </a:p>
          <a:p>
            <a:pPr marL="342900" indent="-342900" algn="just">
              <a:buFont typeface="Arial" panose="020B0604020202020204" pitchFamily="34" charset="0"/>
              <a:buChar char="•"/>
            </a:pPr>
            <a:r>
              <a:rPr lang="en-US" sz="2400" b="1" dirty="0">
                <a:latin typeface="Times" panose="02020603050405020304" pitchFamily="18" charset="0"/>
                <a:cs typeface="Times" panose="02020603050405020304" pitchFamily="18" charset="0"/>
              </a:rPr>
              <a:t>Surface Integrity Problems</a:t>
            </a:r>
            <a:r>
              <a:rPr lang="en-US" sz="2400" dirty="0">
                <a:latin typeface="Times" panose="02020603050405020304" pitchFamily="18" charset="0"/>
                <a:cs typeface="Times" panose="02020603050405020304" pitchFamily="18" charset="0"/>
              </a:rPr>
              <a:t> – Some processes may cause micro-cracks, recast layers, or residual stresses (e.g., EDM, LBM).</a:t>
            </a:r>
          </a:p>
          <a:p>
            <a:pPr marL="342900" indent="-342900" algn="just">
              <a:buFont typeface="Arial" panose="020B0604020202020204" pitchFamily="34" charset="0"/>
              <a:buChar char="•"/>
            </a:pPr>
            <a:r>
              <a:rPr lang="en-US" sz="2400" b="1" dirty="0">
                <a:latin typeface="Times" panose="02020603050405020304" pitchFamily="18" charset="0"/>
                <a:cs typeface="Times" panose="02020603050405020304" pitchFamily="18" charset="0"/>
              </a:rPr>
              <a:t>Complex Setup and Maintenance</a:t>
            </a:r>
            <a:r>
              <a:rPr lang="en-US" sz="2400" dirty="0">
                <a:latin typeface="Times" panose="02020603050405020304" pitchFamily="18" charset="0"/>
                <a:cs typeface="Times" panose="02020603050405020304" pitchFamily="18" charset="0"/>
              </a:rPr>
              <a:t> – Requires precise control systems, cooling, flushing, and maintenance.</a:t>
            </a:r>
          </a:p>
          <a:p>
            <a:pPr marL="342900" indent="-342900" algn="just">
              <a:buFont typeface="Arial" panose="020B0604020202020204" pitchFamily="34" charset="0"/>
              <a:buChar char="•"/>
            </a:pPr>
            <a:r>
              <a:rPr lang="en-US" sz="2400" b="1" dirty="0">
                <a:latin typeface="Times" panose="02020603050405020304" pitchFamily="18" charset="0"/>
                <a:cs typeface="Times" panose="02020603050405020304" pitchFamily="18" charset="0"/>
              </a:rPr>
              <a:t>Environmental and Safety Concerns</a:t>
            </a:r>
            <a:r>
              <a:rPr lang="en-US" sz="2400" dirty="0">
                <a:latin typeface="Times" panose="02020603050405020304" pitchFamily="18" charset="0"/>
                <a:cs typeface="Times" panose="02020603050405020304" pitchFamily="18" charset="0"/>
              </a:rPr>
              <a:t> – Use of chemicals (ECM), high-pressure water (AWJM), and lasers can pose hazards.</a:t>
            </a:r>
            <a:endParaRPr lang="en-IN" sz="2200" dirty="0">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14038472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961ED-1E98-4A66-B9F2-1BE508AC8607}"/>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9C41388E-820C-2158-4A23-E5DDD08FA619}"/>
              </a:ext>
            </a:extLst>
          </p:cNvPr>
          <p:cNvSpPr txBox="1"/>
          <p:nvPr/>
        </p:nvSpPr>
        <p:spPr>
          <a:xfrm>
            <a:off x="0" y="629920"/>
            <a:ext cx="12029440" cy="6555641"/>
          </a:xfrm>
          <a:prstGeom prst="rect">
            <a:avLst/>
          </a:prstGeom>
          <a:noFill/>
        </p:spPr>
        <p:txBody>
          <a:bodyPr wrap="square" rtlCol="0">
            <a:spAutoFit/>
          </a:bodyPr>
          <a:lstStyle/>
          <a:p>
            <a:pPr algn="ctr"/>
            <a:r>
              <a:rPr lang="en-US" sz="2800" b="1" dirty="0">
                <a:latin typeface="Times" panose="02020603050405020304" pitchFamily="18" charset="0"/>
                <a:cs typeface="Times" panose="02020603050405020304" pitchFamily="18" charset="0"/>
              </a:rPr>
              <a:t>Applications of Non-Traditional Machining (NTM):</a:t>
            </a:r>
          </a:p>
          <a:p>
            <a:pPr algn="just">
              <a:buNone/>
            </a:pPr>
            <a:r>
              <a:rPr lang="en-US" sz="2800" b="1" dirty="0">
                <a:latin typeface="Times" panose="02020603050405020304" pitchFamily="18" charset="0"/>
                <a:cs typeface="Times" panose="02020603050405020304" pitchFamily="18" charset="0"/>
              </a:rPr>
              <a:t>Aerospace Industry</a:t>
            </a:r>
            <a:endParaRPr lang="en-US" sz="2800" dirty="0">
              <a:latin typeface="Times" panose="02020603050405020304" pitchFamily="18" charset="0"/>
              <a:cs typeface="Times" panose="02020603050405020304" pitchFamily="18" charset="0"/>
            </a:endParaRPr>
          </a:p>
          <a:p>
            <a:pPr algn="just">
              <a:buFont typeface="Arial" panose="020B0604020202020204" pitchFamily="34" charset="0"/>
              <a:buChar char="•"/>
            </a:pPr>
            <a:r>
              <a:rPr lang="en-US" sz="2700" dirty="0">
                <a:latin typeface="Times" panose="02020603050405020304" pitchFamily="18" charset="0"/>
                <a:cs typeface="Times" panose="02020603050405020304" pitchFamily="18" charset="0"/>
              </a:rPr>
              <a:t>Machining of superalloys, titanium, and composites used in turbine blades, nozzles, and engine parts.</a:t>
            </a:r>
          </a:p>
          <a:p>
            <a:pPr algn="just">
              <a:buFont typeface="Arial" panose="020B0604020202020204" pitchFamily="34" charset="0"/>
              <a:buChar char="•"/>
            </a:pPr>
            <a:r>
              <a:rPr lang="en-US" sz="2700" dirty="0">
                <a:latin typeface="Times" panose="02020603050405020304" pitchFamily="18" charset="0"/>
                <a:cs typeface="Times" panose="02020603050405020304" pitchFamily="18" charset="0"/>
              </a:rPr>
              <a:t>Drilling of cooling holes in turbine blades (EDM, LBM, ECM).</a:t>
            </a:r>
          </a:p>
          <a:p>
            <a:pPr algn="just">
              <a:buNone/>
            </a:pPr>
            <a:r>
              <a:rPr lang="en-US" sz="2800" b="1" dirty="0">
                <a:latin typeface="Times" panose="02020603050405020304" pitchFamily="18" charset="0"/>
                <a:cs typeface="Times" panose="02020603050405020304" pitchFamily="18" charset="0"/>
              </a:rPr>
              <a:t>Automobile Industry</a:t>
            </a:r>
            <a:endParaRPr lang="en-US" sz="2800" dirty="0">
              <a:latin typeface="Times" panose="02020603050405020304" pitchFamily="18" charset="0"/>
              <a:cs typeface="Times" panose="02020603050405020304" pitchFamily="18" charset="0"/>
            </a:endParaRPr>
          </a:p>
          <a:p>
            <a:pPr algn="just">
              <a:buFont typeface="Arial" panose="020B0604020202020204" pitchFamily="34" charset="0"/>
              <a:buChar char="•"/>
            </a:pPr>
            <a:r>
              <a:rPr lang="en-US" sz="2700" dirty="0">
                <a:latin typeface="Times" panose="02020603050405020304" pitchFamily="18" charset="0"/>
                <a:cs typeface="Times" panose="02020603050405020304" pitchFamily="18" charset="0"/>
              </a:rPr>
              <a:t>Precision machining of fuel injectors, engine components, gears, and molds.</a:t>
            </a:r>
          </a:p>
          <a:p>
            <a:pPr algn="just">
              <a:buFont typeface="Arial" panose="020B0604020202020204" pitchFamily="34" charset="0"/>
              <a:buChar char="•"/>
            </a:pPr>
            <a:r>
              <a:rPr lang="en-US" sz="2700" dirty="0">
                <a:latin typeface="Times" panose="02020603050405020304" pitchFamily="18" charset="0"/>
                <a:cs typeface="Times" panose="02020603050405020304" pitchFamily="18" charset="0"/>
              </a:rPr>
              <a:t>Surface texturing for improved wear resistance.</a:t>
            </a:r>
          </a:p>
          <a:p>
            <a:pPr algn="just">
              <a:buNone/>
            </a:pPr>
            <a:r>
              <a:rPr lang="en-US" sz="2800" b="1" dirty="0">
                <a:latin typeface="Times" panose="02020603050405020304" pitchFamily="18" charset="0"/>
                <a:cs typeface="Times" panose="02020603050405020304" pitchFamily="18" charset="0"/>
              </a:rPr>
              <a:t>Electronics &amp; Microelectronics</a:t>
            </a:r>
            <a:endParaRPr lang="en-US" sz="2800" dirty="0">
              <a:latin typeface="Times" panose="02020603050405020304" pitchFamily="18" charset="0"/>
              <a:cs typeface="Times" panose="02020603050405020304" pitchFamily="18" charset="0"/>
            </a:endParaRPr>
          </a:p>
          <a:p>
            <a:pPr algn="just">
              <a:buFont typeface="Arial" panose="020B0604020202020204" pitchFamily="34" charset="0"/>
              <a:buChar char="•"/>
            </a:pPr>
            <a:r>
              <a:rPr lang="en-US" sz="2700" dirty="0">
                <a:latin typeface="Times" panose="02020603050405020304" pitchFamily="18" charset="0"/>
                <a:cs typeface="Times" panose="02020603050405020304" pitchFamily="18" charset="0"/>
              </a:rPr>
              <a:t>Fabrication of micro-circuits, PCBs, and semiconductor components.</a:t>
            </a:r>
          </a:p>
          <a:p>
            <a:pPr algn="just">
              <a:buFont typeface="Arial" panose="020B0604020202020204" pitchFamily="34" charset="0"/>
              <a:buChar char="•"/>
            </a:pPr>
            <a:r>
              <a:rPr lang="en-US" sz="2700" dirty="0">
                <a:latin typeface="Times" panose="02020603050405020304" pitchFamily="18" charset="0"/>
                <a:cs typeface="Times" panose="02020603050405020304" pitchFamily="18" charset="0"/>
              </a:rPr>
              <a:t>Production of micro-holes and fine slots for sensors and connectors.</a:t>
            </a:r>
          </a:p>
          <a:p>
            <a:pPr algn="just">
              <a:buNone/>
            </a:pPr>
            <a:r>
              <a:rPr lang="en-US" sz="2800" b="1" dirty="0">
                <a:latin typeface="Times" panose="02020603050405020304" pitchFamily="18" charset="0"/>
                <a:cs typeface="Times" panose="02020603050405020304" pitchFamily="18" charset="0"/>
              </a:rPr>
              <a:t>Energy Sector</a:t>
            </a:r>
            <a:endParaRPr lang="en-US" sz="2800" dirty="0">
              <a:latin typeface="Times" panose="02020603050405020304" pitchFamily="18" charset="0"/>
              <a:cs typeface="Times" panose="02020603050405020304" pitchFamily="18" charset="0"/>
            </a:endParaRPr>
          </a:p>
          <a:p>
            <a:pPr algn="just">
              <a:buFont typeface="Arial" panose="020B0604020202020204" pitchFamily="34" charset="0"/>
              <a:buChar char="•"/>
            </a:pPr>
            <a:r>
              <a:rPr lang="en-US" sz="2700" dirty="0">
                <a:latin typeface="Times" panose="02020603050405020304" pitchFamily="18" charset="0"/>
                <a:cs typeface="Times" panose="02020603050405020304" pitchFamily="18" charset="0"/>
              </a:rPr>
              <a:t>Machining of turbine components for power plants.</a:t>
            </a:r>
          </a:p>
          <a:p>
            <a:pPr algn="just">
              <a:buFont typeface="Arial" panose="020B0604020202020204" pitchFamily="34" charset="0"/>
              <a:buChar char="•"/>
            </a:pPr>
            <a:r>
              <a:rPr lang="en-US" sz="2700" dirty="0">
                <a:latin typeface="Times" panose="02020603050405020304" pitchFamily="18" charset="0"/>
                <a:cs typeface="Times" panose="02020603050405020304" pitchFamily="18" charset="0"/>
              </a:rPr>
              <a:t>Processing of nuclear reactor parts requiring high precision.</a:t>
            </a:r>
          </a:p>
          <a:p>
            <a:pPr algn="just"/>
            <a:endParaRPr lang="en-US" sz="2800" b="1" dirty="0">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24500229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3B54C-7B77-0076-F977-05FBF6F5FF2C}"/>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6B4733FA-7317-072A-E55C-7B9054F879DF}"/>
              </a:ext>
            </a:extLst>
          </p:cNvPr>
          <p:cNvSpPr txBox="1"/>
          <p:nvPr/>
        </p:nvSpPr>
        <p:spPr>
          <a:xfrm>
            <a:off x="629920" y="629920"/>
            <a:ext cx="11379200" cy="6001643"/>
          </a:xfrm>
          <a:prstGeom prst="rect">
            <a:avLst/>
          </a:prstGeom>
          <a:noFill/>
        </p:spPr>
        <p:txBody>
          <a:bodyPr wrap="square" rtlCol="0">
            <a:spAutoFit/>
          </a:bodyPr>
          <a:lstStyle/>
          <a:p>
            <a:pPr algn="ctr"/>
            <a:r>
              <a:rPr lang="en-US" sz="2800" b="1" dirty="0">
                <a:latin typeface="Times" panose="02020603050405020304" pitchFamily="18" charset="0"/>
                <a:cs typeface="Times" panose="02020603050405020304" pitchFamily="18" charset="0"/>
              </a:rPr>
              <a:t>Applications of Non-Traditional Machining (NTM):</a:t>
            </a:r>
          </a:p>
          <a:p>
            <a:pPr algn="just">
              <a:buNone/>
            </a:pPr>
            <a:r>
              <a:rPr lang="en-US" sz="2800" b="1" dirty="0">
                <a:latin typeface="Times" panose="02020603050405020304" pitchFamily="18" charset="0"/>
                <a:cs typeface="Times" panose="02020603050405020304" pitchFamily="18" charset="0"/>
              </a:rPr>
              <a:t>Medical &amp; Biomedical Applications</a:t>
            </a:r>
            <a:endParaRPr lang="en-US" sz="2800" dirty="0">
              <a:latin typeface="Times" panose="02020603050405020304" pitchFamily="18" charset="0"/>
              <a:cs typeface="Times" panose="02020603050405020304" pitchFamily="18" charset="0"/>
            </a:endParaRPr>
          </a:p>
          <a:p>
            <a:pPr algn="just">
              <a:buFont typeface="Arial" panose="020B0604020202020204" pitchFamily="34" charset="0"/>
              <a:buChar char="•"/>
            </a:pPr>
            <a:r>
              <a:rPr lang="en-US" sz="2400" dirty="0">
                <a:latin typeface="Times" panose="02020603050405020304" pitchFamily="18" charset="0"/>
                <a:cs typeface="Times" panose="02020603050405020304" pitchFamily="18" charset="0"/>
              </a:rPr>
              <a:t>Machining of surgical instruments, orthopedic implants, stents, and dental devices.</a:t>
            </a:r>
          </a:p>
          <a:p>
            <a:pPr algn="just">
              <a:buFont typeface="Arial" panose="020B0604020202020204" pitchFamily="34" charset="0"/>
              <a:buChar char="•"/>
            </a:pPr>
            <a:r>
              <a:rPr lang="en-US" sz="2400" dirty="0">
                <a:latin typeface="Times" panose="02020603050405020304" pitchFamily="18" charset="0"/>
                <a:cs typeface="Times" panose="02020603050405020304" pitchFamily="18" charset="0"/>
              </a:rPr>
              <a:t>Micro-machining of delicate, biocompatible materials (titanium, stainless steel).</a:t>
            </a:r>
          </a:p>
          <a:p>
            <a:pPr algn="just">
              <a:buNone/>
            </a:pPr>
            <a:r>
              <a:rPr lang="en-US" sz="2800" b="1" dirty="0">
                <a:latin typeface="Times" panose="02020603050405020304" pitchFamily="18" charset="0"/>
                <a:cs typeface="Times" panose="02020603050405020304" pitchFamily="18" charset="0"/>
              </a:rPr>
              <a:t>Tool &amp; Die Making</a:t>
            </a:r>
            <a:endParaRPr lang="en-US" sz="2800" dirty="0">
              <a:latin typeface="Times" panose="02020603050405020304" pitchFamily="18" charset="0"/>
              <a:cs typeface="Times" panose="02020603050405020304" pitchFamily="18" charset="0"/>
            </a:endParaRPr>
          </a:p>
          <a:p>
            <a:pPr algn="just">
              <a:buFont typeface="Arial" panose="020B0604020202020204" pitchFamily="34" charset="0"/>
              <a:buChar char="•"/>
            </a:pPr>
            <a:r>
              <a:rPr lang="en-US" sz="2400" dirty="0">
                <a:latin typeface="Times" panose="02020603050405020304" pitchFamily="18" charset="0"/>
                <a:cs typeface="Times" panose="02020603050405020304" pitchFamily="18" charset="0"/>
              </a:rPr>
              <a:t>EDM and ECM are widely used for producing dies, molds, punches, and intricate cavities.</a:t>
            </a:r>
          </a:p>
          <a:p>
            <a:pPr algn="just">
              <a:buFont typeface="Arial" panose="020B0604020202020204" pitchFamily="34" charset="0"/>
              <a:buChar char="•"/>
            </a:pPr>
            <a:r>
              <a:rPr lang="en-US" sz="2400" dirty="0">
                <a:latin typeface="Times" panose="02020603050405020304" pitchFamily="18" charset="0"/>
                <a:cs typeface="Times" panose="02020603050405020304" pitchFamily="18" charset="0"/>
              </a:rPr>
              <a:t>Hard materials (carbides, HSS) can be machined with high accuracy.</a:t>
            </a:r>
          </a:p>
          <a:p>
            <a:pPr algn="just">
              <a:buNone/>
            </a:pPr>
            <a:r>
              <a:rPr lang="en-US" sz="2800" b="1" dirty="0">
                <a:latin typeface="Times" panose="02020603050405020304" pitchFamily="18" charset="0"/>
                <a:cs typeface="Times" panose="02020603050405020304" pitchFamily="18" charset="0"/>
              </a:rPr>
              <a:t>Defense &amp; Military Applications</a:t>
            </a:r>
            <a:endParaRPr lang="en-US" sz="2800" dirty="0">
              <a:latin typeface="Times" panose="02020603050405020304" pitchFamily="18" charset="0"/>
              <a:cs typeface="Times" panose="02020603050405020304" pitchFamily="18" charset="0"/>
            </a:endParaRPr>
          </a:p>
          <a:p>
            <a:pPr algn="just">
              <a:buFont typeface="Arial" panose="020B0604020202020204" pitchFamily="34" charset="0"/>
              <a:buChar char="•"/>
            </a:pPr>
            <a:r>
              <a:rPr lang="en-US" sz="2400" dirty="0">
                <a:latin typeface="Times" panose="02020603050405020304" pitchFamily="18" charset="0"/>
                <a:cs typeface="Times" panose="02020603050405020304" pitchFamily="18" charset="0"/>
              </a:rPr>
              <a:t>Precision machining of missile components, nozzles, and guidance systems.</a:t>
            </a:r>
          </a:p>
          <a:p>
            <a:pPr algn="just">
              <a:buFont typeface="Arial" panose="020B0604020202020204" pitchFamily="34" charset="0"/>
              <a:buChar char="•"/>
            </a:pPr>
            <a:r>
              <a:rPr lang="en-US" sz="2400" dirty="0">
                <a:latin typeface="Times" panose="02020603050405020304" pitchFamily="18" charset="0"/>
                <a:cs typeface="Times" panose="02020603050405020304" pitchFamily="18" charset="0"/>
              </a:rPr>
              <a:t>Cutting and drilling of hardened materials used in defense hardware.</a:t>
            </a:r>
          </a:p>
          <a:p>
            <a:pPr algn="just">
              <a:buNone/>
            </a:pPr>
            <a:r>
              <a:rPr lang="en-US" sz="2800" b="1" dirty="0">
                <a:latin typeface="Times" panose="02020603050405020304" pitchFamily="18" charset="0"/>
                <a:cs typeface="Times" panose="02020603050405020304" pitchFamily="18" charset="0"/>
              </a:rPr>
              <a:t>General Engineering Applications</a:t>
            </a:r>
            <a:endParaRPr lang="en-US" sz="2800" dirty="0">
              <a:latin typeface="Times" panose="02020603050405020304" pitchFamily="18" charset="0"/>
              <a:cs typeface="Times" panose="02020603050405020304" pitchFamily="18" charset="0"/>
            </a:endParaRPr>
          </a:p>
          <a:p>
            <a:pPr algn="just">
              <a:buFont typeface="Arial" panose="020B0604020202020204" pitchFamily="34" charset="0"/>
              <a:buChar char="•"/>
            </a:pPr>
            <a:r>
              <a:rPr lang="en-US" sz="2400" dirty="0">
                <a:latin typeface="Times" panose="02020603050405020304" pitchFamily="18" charset="0"/>
                <a:cs typeface="Times" panose="02020603050405020304" pitchFamily="18" charset="0"/>
              </a:rPr>
              <a:t>Cutting of hard/brittle materials (ceramics, glass, quartz).</a:t>
            </a:r>
          </a:p>
          <a:p>
            <a:pPr algn="just">
              <a:buFont typeface="Arial" panose="020B0604020202020204" pitchFamily="34" charset="0"/>
              <a:buChar char="•"/>
            </a:pPr>
            <a:r>
              <a:rPr lang="en-US" sz="2400" dirty="0">
                <a:latin typeface="Times" panose="02020603050405020304" pitchFamily="18" charset="0"/>
                <a:cs typeface="Times" panose="02020603050405020304" pitchFamily="18" charset="0"/>
              </a:rPr>
              <a:t>Engraving, marking, and surface modification using laser machining.</a:t>
            </a:r>
          </a:p>
          <a:p>
            <a:pPr algn="just">
              <a:buFont typeface="Arial" panose="020B0604020202020204" pitchFamily="34" charset="0"/>
              <a:buChar char="•"/>
            </a:pPr>
            <a:r>
              <a:rPr lang="en-US" sz="2400" dirty="0">
                <a:latin typeface="Times" panose="02020603050405020304" pitchFamily="18" charset="0"/>
                <a:cs typeface="Times" panose="02020603050405020304" pitchFamily="18" charset="0"/>
              </a:rPr>
              <a:t>Cleaning and finishing of delicate or heat-sensitive materials.</a:t>
            </a:r>
          </a:p>
          <a:p>
            <a:pPr algn="just"/>
            <a:endParaRPr lang="en-US" sz="2800" b="1" dirty="0">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40947577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9A5C587-8C4D-4F10-88A3-1DF2400150AB}"/>
              </a:ext>
            </a:extLst>
          </p:cNvPr>
          <p:cNvSpPr txBox="1"/>
          <p:nvPr/>
        </p:nvSpPr>
        <p:spPr>
          <a:xfrm>
            <a:off x="2291929" y="876927"/>
            <a:ext cx="8189843" cy="4708981"/>
          </a:xfrm>
          <a:prstGeom prst="rect">
            <a:avLst/>
          </a:prstGeom>
          <a:noFill/>
        </p:spPr>
        <p:txBody>
          <a:bodyPr wrap="square">
            <a:spAutoFit/>
          </a:bodyPr>
          <a:lstStyle/>
          <a:p>
            <a:pPr marL="82296" marR="0" lvl="0" indent="0" algn="l" defTabSz="914400" rtl="0" eaLnBrk="1" fontAlgn="auto" latinLnBrk="0" hangingPunct="1">
              <a:lnSpc>
                <a:spcPct val="100000"/>
              </a:lnSpc>
              <a:spcBef>
                <a:spcPts val="600"/>
              </a:spcBef>
              <a:spcAft>
                <a:spcPts val="0"/>
              </a:spcAft>
              <a:buClr>
                <a:srgbClr val="CEB966"/>
              </a:buClr>
              <a:buSzPct val="80000"/>
              <a:buFont typeface="Wingdings 2"/>
              <a:buNone/>
              <a:tabLst/>
              <a:defRPr/>
            </a:pPr>
            <a:r>
              <a:rPr kumimoji="0" lang="en-US" sz="3200" b="0"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Advantages of Non-conventional machining</a:t>
            </a:r>
          </a:p>
          <a:p>
            <a:pPr marL="365760" marR="0" lvl="0" indent="-283464" algn="l" defTabSz="914400" rtl="0" eaLnBrk="1" fontAlgn="auto" latinLnBrk="0" hangingPunct="1">
              <a:lnSpc>
                <a:spcPct val="100000"/>
              </a:lnSpc>
              <a:spcBef>
                <a:spcPts val="600"/>
              </a:spcBef>
              <a:spcAft>
                <a:spcPts val="0"/>
              </a:spcAft>
              <a:buClrTx/>
              <a:buSzPct val="80000"/>
              <a:buFont typeface="Arial" pitchFamily="34" charset="0"/>
              <a:buChar char="•"/>
              <a:tabLst/>
              <a:defRPr/>
            </a:pPr>
            <a:r>
              <a:rPr kumimoji="0" lang="en-US" sz="2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High accuracy and surface finish</a:t>
            </a:r>
          </a:p>
          <a:p>
            <a:pPr marL="365760" marR="0" lvl="0" indent="-283464" algn="l" defTabSz="914400" rtl="0" eaLnBrk="1" fontAlgn="auto" latinLnBrk="0" hangingPunct="1">
              <a:lnSpc>
                <a:spcPct val="100000"/>
              </a:lnSpc>
              <a:spcBef>
                <a:spcPts val="600"/>
              </a:spcBef>
              <a:spcAft>
                <a:spcPts val="0"/>
              </a:spcAft>
              <a:buClrTx/>
              <a:buSzPct val="80000"/>
              <a:buFont typeface="Arial" pitchFamily="34" charset="0"/>
              <a:buChar char="•"/>
              <a:tabLst/>
              <a:defRPr/>
            </a:pPr>
            <a:r>
              <a:rPr kumimoji="0" lang="en-US" sz="2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Less/no wear </a:t>
            </a:r>
          </a:p>
          <a:p>
            <a:pPr marL="365760" marR="0" lvl="0" indent="-283464" algn="l" defTabSz="914400" rtl="0" eaLnBrk="1" fontAlgn="auto" latinLnBrk="0" hangingPunct="1">
              <a:lnSpc>
                <a:spcPct val="100000"/>
              </a:lnSpc>
              <a:spcBef>
                <a:spcPts val="600"/>
              </a:spcBef>
              <a:spcAft>
                <a:spcPts val="0"/>
              </a:spcAft>
              <a:buClrTx/>
              <a:buSzPct val="80000"/>
              <a:buFont typeface="Arial" pitchFamily="34" charset="0"/>
              <a:buChar char="•"/>
              <a:tabLst/>
              <a:defRPr/>
            </a:pPr>
            <a:r>
              <a:rPr kumimoji="0" lang="en-US" sz="2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Tool life is more</a:t>
            </a:r>
          </a:p>
          <a:p>
            <a:pPr marL="365760" marR="0" lvl="0" indent="-283464" algn="l" defTabSz="914400" rtl="0" eaLnBrk="1" fontAlgn="auto" latinLnBrk="0" hangingPunct="1">
              <a:lnSpc>
                <a:spcPct val="100000"/>
              </a:lnSpc>
              <a:spcBef>
                <a:spcPts val="600"/>
              </a:spcBef>
              <a:spcAft>
                <a:spcPts val="0"/>
              </a:spcAft>
              <a:buClrTx/>
              <a:buSzPct val="80000"/>
              <a:buFont typeface="Arial" pitchFamily="34" charset="0"/>
              <a:buChar char="•"/>
              <a:tabLst/>
              <a:defRPr/>
            </a:pPr>
            <a:r>
              <a:rPr kumimoji="0" lang="en-US" sz="2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Quieter operation </a:t>
            </a:r>
          </a:p>
          <a:p>
            <a:pPr marL="82296" marR="0" lvl="0" indent="0" algn="l" defTabSz="914400" rtl="0" eaLnBrk="1" fontAlgn="auto" latinLnBrk="0" hangingPunct="1">
              <a:lnSpc>
                <a:spcPct val="100000"/>
              </a:lnSpc>
              <a:spcBef>
                <a:spcPts val="600"/>
              </a:spcBef>
              <a:spcAft>
                <a:spcPts val="0"/>
              </a:spcAft>
              <a:buClr>
                <a:srgbClr val="CEB966"/>
              </a:buClr>
              <a:buSzPct val="80000"/>
              <a:buFont typeface="Wingdings 2"/>
              <a:buNone/>
              <a:tabLst/>
              <a:defRPr/>
            </a:pPr>
            <a:r>
              <a:rPr kumimoji="0" lang="en-US" sz="3200" b="0"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Disadvantages of Non-conventional machining</a:t>
            </a:r>
            <a:endParaRPr kumimoji="0" lang="en-IN" sz="3200" b="0"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a:p>
            <a:pPr marL="365760" marR="0" lvl="0" indent="-283464" algn="l" defTabSz="914400" rtl="0" eaLnBrk="1" fontAlgn="auto" latinLnBrk="0" hangingPunct="1">
              <a:lnSpc>
                <a:spcPct val="100000"/>
              </a:lnSpc>
              <a:spcBef>
                <a:spcPts val="600"/>
              </a:spcBef>
              <a:spcAft>
                <a:spcPts val="0"/>
              </a:spcAft>
              <a:buClrTx/>
              <a:buSzPct val="80000"/>
              <a:buFont typeface="Wingdings 2"/>
              <a:buChar char=""/>
              <a:tabLst/>
              <a:defRPr/>
            </a:pPr>
            <a:r>
              <a:rPr kumimoji="0" lang="en-US" sz="2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High cost.</a:t>
            </a:r>
          </a:p>
          <a:p>
            <a:pPr marL="365760" marR="0" lvl="0" indent="-283464" algn="l" defTabSz="914400" rtl="0" eaLnBrk="1" fontAlgn="auto" latinLnBrk="0" hangingPunct="1">
              <a:lnSpc>
                <a:spcPct val="100000"/>
              </a:lnSpc>
              <a:spcBef>
                <a:spcPts val="600"/>
              </a:spcBef>
              <a:spcAft>
                <a:spcPts val="0"/>
              </a:spcAft>
              <a:buClrTx/>
              <a:buSzPct val="80000"/>
              <a:buFont typeface="Wingdings 2"/>
              <a:buChar char=""/>
              <a:tabLst/>
              <a:defRPr/>
            </a:pPr>
            <a:r>
              <a:rPr kumimoji="0" lang="en-US" sz="2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Complex set-up.</a:t>
            </a:r>
          </a:p>
          <a:p>
            <a:pPr marL="365760" marR="0" lvl="0" indent="-283464" algn="l" defTabSz="914400" rtl="0" eaLnBrk="1" fontAlgn="auto" latinLnBrk="0" hangingPunct="1">
              <a:lnSpc>
                <a:spcPct val="100000"/>
              </a:lnSpc>
              <a:spcBef>
                <a:spcPts val="600"/>
              </a:spcBef>
              <a:spcAft>
                <a:spcPts val="0"/>
              </a:spcAft>
              <a:buClrTx/>
              <a:buSzPct val="80000"/>
              <a:buFont typeface="Wingdings 2"/>
              <a:buChar char=""/>
              <a:tabLst/>
              <a:defRPr/>
            </a:pPr>
            <a:r>
              <a:rPr kumimoji="0" lang="en-US" sz="2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Skilled operator required.</a:t>
            </a:r>
          </a:p>
        </p:txBody>
      </p:sp>
    </p:spTree>
    <p:extLst>
      <p:ext uri="{BB962C8B-B14F-4D97-AF65-F5344CB8AC3E}">
        <p14:creationId xmlns:p14="http://schemas.microsoft.com/office/powerpoint/2010/main" val="222571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BAC1F0-B17D-4D11-9B53-254FDB8A57EA}"/>
              </a:ext>
            </a:extLst>
          </p:cNvPr>
          <p:cNvSpPr txBox="1"/>
          <p:nvPr/>
        </p:nvSpPr>
        <p:spPr>
          <a:xfrm>
            <a:off x="831831" y="1282226"/>
            <a:ext cx="10763819" cy="4189993"/>
          </a:xfrm>
          <a:prstGeom prst="rect">
            <a:avLst/>
          </a:prstGeom>
          <a:noFill/>
        </p:spPr>
        <p:txBody>
          <a:bodyPr wrap="square">
            <a:spAutoFit/>
          </a:bodyPr>
          <a:lstStyle/>
          <a:p>
            <a:pPr>
              <a:lnSpc>
                <a:spcPct val="115000"/>
              </a:lnSpc>
              <a:spcAft>
                <a:spcPts val="1000"/>
              </a:spcAft>
            </a:pPr>
            <a:r>
              <a:rPr lang="en-US" b="1" dirty="0">
                <a:solidFill>
                  <a:srgbClr val="C00000"/>
                </a:solidFill>
                <a:effectLst/>
                <a:latin typeface="Times" panose="02020603050405020304" pitchFamily="18" charset="0"/>
                <a:ea typeface="Times New Roman" panose="02020603050405020304" pitchFamily="18" charset="0"/>
                <a:cs typeface="Times New Roman" panose="02020603050405020304" pitchFamily="18" charset="0"/>
              </a:rPr>
              <a:t>MODULE 4</a:t>
            </a:r>
            <a:endParaRPr lang="en-US" sz="2000" b="1" dirty="0">
              <a:solidFill>
                <a:srgbClr val="C00000"/>
              </a:solidFill>
              <a:effectLst/>
              <a:latin typeface="Times" panose="02020603050405020304" pitchFamily="18" charset="0"/>
              <a:ea typeface="Times New Roman" panose="02020603050405020304" pitchFamily="18" charset="0"/>
              <a:cs typeface="Times New Roman" panose="02020603050405020304" pitchFamily="18" charset="0"/>
            </a:endParaRPr>
          </a:p>
          <a:p>
            <a:pPr lvl="0" algn="just" hangingPunct="0">
              <a:lnSpc>
                <a:spcPct val="115000"/>
              </a:lnSpc>
              <a:spcAft>
                <a:spcPts val="1000"/>
              </a:spcAft>
              <a:tabLst>
                <a:tab pos="520700" algn="l"/>
              </a:tabLst>
            </a:pPr>
            <a:r>
              <a:rPr lang="en-US" sz="2000" b="1" dirty="0">
                <a:solidFill>
                  <a:srgbClr val="C00000"/>
                </a:solidFill>
                <a:latin typeface="Times" panose="02020603050405020304" pitchFamily="18" charset="0"/>
                <a:cs typeface="Times New Roman" panose="02020603050405020304" pitchFamily="18" charset="0"/>
              </a:rPr>
              <a:t>ELECTRICAL DISCHARGE MACHINING (EDM)</a:t>
            </a:r>
          </a:p>
          <a:p>
            <a:pPr lvl="0" algn="just" hangingPunct="0">
              <a:lnSpc>
                <a:spcPct val="115000"/>
              </a:lnSpc>
              <a:spcAft>
                <a:spcPts val="1000"/>
              </a:spcAft>
              <a:tabLst>
                <a:tab pos="520700" algn="l"/>
              </a:tabLst>
            </a:pPr>
            <a:r>
              <a:rPr lang="en-US" sz="1800" dirty="0">
                <a:effectLst/>
                <a:latin typeface="Times" panose="02020603050405020304" pitchFamily="18" charset="0"/>
                <a:ea typeface="Times New Roman" panose="02020603050405020304" pitchFamily="18" charset="0"/>
                <a:cs typeface="Times New Roman" panose="02020603050405020304" pitchFamily="18" charset="0"/>
              </a:rPr>
              <a:t>Introduction, mechanism of metal removal, EDM equipment: spark erosion generator (relaxation type), dielectric medium-its functions &amp; desirable properties, electrode feed control system. Flushing types; pressure flushing, suction flushing, side flushing, pulsed flushing. EDM process parameters: Spark frequency, current &amp; spark gap, surface finish, Heat Affected Zone. Advantages, limitations &amp; applications of EDM, Electrical discharge grinding, Traveling wire EDM.</a:t>
            </a:r>
          </a:p>
          <a:p>
            <a:pPr algn="just" hangingPunct="0">
              <a:lnSpc>
                <a:spcPct val="115000"/>
              </a:lnSpc>
              <a:spcAft>
                <a:spcPts val="1000"/>
              </a:spcAft>
              <a:tabLst>
                <a:tab pos="520700" algn="l"/>
              </a:tabLst>
            </a:pPr>
            <a:r>
              <a:rPr lang="en-US" sz="2000" b="1" dirty="0">
                <a:solidFill>
                  <a:srgbClr val="C00000"/>
                </a:solidFill>
                <a:latin typeface="Times" panose="02020603050405020304" pitchFamily="18" charset="0"/>
                <a:cs typeface="Times New Roman" panose="02020603050405020304" pitchFamily="18" charset="0"/>
              </a:rPr>
              <a:t>PLASMA ARC MACHINING (PAM)</a:t>
            </a:r>
          </a:p>
          <a:p>
            <a:pPr lvl="0" algn="just" hangingPunct="0">
              <a:lnSpc>
                <a:spcPct val="115000"/>
              </a:lnSpc>
              <a:spcAft>
                <a:spcPts val="1000"/>
              </a:spcAft>
              <a:tabLst>
                <a:tab pos="520700" algn="l"/>
              </a:tabLst>
            </a:pPr>
            <a:r>
              <a:rPr lang="en-US" sz="1800" dirty="0">
                <a:effectLst/>
                <a:latin typeface="Times" panose="02020603050405020304" pitchFamily="18" charset="0"/>
                <a:ea typeface="Times New Roman" panose="02020603050405020304" pitchFamily="18" charset="0"/>
                <a:cs typeface="Times New Roman" panose="02020603050405020304" pitchFamily="18" charset="0"/>
              </a:rPr>
              <a:t>Introduction, non-thermal generation of plasma, equipment mechanism of metal removal, Plasma torch, process parameters, process characteristics. Safety precautions. Safety precautions, applications, advantages and limitations.</a:t>
            </a:r>
          </a:p>
        </p:txBody>
      </p:sp>
      <p:sp>
        <p:nvSpPr>
          <p:cNvPr id="5" name="TextBox 4">
            <a:extLst>
              <a:ext uri="{FF2B5EF4-FFF2-40B4-BE49-F238E27FC236}">
                <a16:creationId xmlns:a16="http://schemas.microsoft.com/office/drawing/2014/main" id="{35AD6C98-B193-49D8-828A-8DCCF9A4C772}"/>
              </a:ext>
            </a:extLst>
          </p:cNvPr>
          <p:cNvSpPr txBox="1"/>
          <p:nvPr/>
        </p:nvSpPr>
        <p:spPr>
          <a:xfrm>
            <a:off x="3384202" y="736772"/>
            <a:ext cx="6819971" cy="492443"/>
          </a:xfrm>
          <a:prstGeom prst="rect">
            <a:avLst/>
          </a:prstGeom>
          <a:noFill/>
        </p:spPr>
        <p:txBody>
          <a:bodyPr wrap="square">
            <a:spAutoFit/>
          </a:bodyPr>
          <a:lstStyle/>
          <a:p>
            <a:r>
              <a:rPr lang="en-IN" sz="2600" b="1" dirty="0">
                <a:solidFill>
                  <a:srgbClr val="FF0000"/>
                </a:solidFill>
                <a:latin typeface="Times New Roman" panose="02020603050405020304" pitchFamily="18" charset="0"/>
              </a:rPr>
              <a:t>Syllabus of Non-Traditional Machining (NTM)</a:t>
            </a:r>
            <a:endParaRPr lang="en-IN" sz="2600" dirty="0">
              <a:solidFill>
                <a:srgbClr val="FF0000"/>
              </a:solidFill>
            </a:endParaRPr>
          </a:p>
        </p:txBody>
      </p:sp>
    </p:spTree>
    <p:extLst>
      <p:ext uri="{BB962C8B-B14F-4D97-AF65-F5344CB8AC3E}">
        <p14:creationId xmlns:p14="http://schemas.microsoft.com/office/powerpoint/2010/main" val="15305873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FBAC1F0-B17D-4D11-9B53-254FDB8A57EA}"/>
              </a:ext>
            </a:extLst>
          </p:cNvPr>
          <p:cNvSpPr txBox="1"/>
          <p:nvPr/>
        </p:nvSpPr>
        <p:spPr>
          <a:xfrm>
            <a:off x="714090" y="1229215"/>
            <a:ext cx="10763819" cy="2561855"/>
          </a:xfrm>
          <a:prstGeom prst="rect">
            <a:avLst/>
          </a:prstGeom>
          <a:noFill/>
        </p:spPr>
        <p:txBody>
          <a:bodyPr wrap="square">
            <a:spAutoFit/>
          </a:bodyPr>
          <a:lstStyle/>
          <a:p>
            <a:pPr>
              <a:lnSpc>
                <a:spcPct val="115000"/>
              </a:lnSpc>
              <a:spcAft>
                <a:spcPts val="1000"/>
              </a:spcAft>
            </a:pPr>
            <a:r>
              <a:rPr lang="en-US" b="1" dirty="0">
                <a:solidFill>
                  <a:srgbClr val="C00000"/>
                </a:solidFill>
                <a:effectLst/>
                <a:latin typeface="Times" panose="02020603050405020304" pitchFamily="18" charset="0"/>
                <a:ea typeface="Times New Roman" panose="02020603050405020304" pitchFamily="18" charset="0"/>
                <a:cs typeface="Times New Roman" panose="02020603050405020304" pitchFamily="18" charset="0"/>
              </a:rPr>
              <a:t>MODULE 5</a:t>
            </a:r>
            <a:endParaRPr lang="en-US" sz="2000" b="1" dirty="0">
              <a:solidFill>
                <a:srgbClr val="C00000"/>
              </a:solidFill>
              <a:effectLst/>
              <a:latin typeface="Times" panose="02020603050405020304" pitchFamily="18" charset="0"/>
              <a:ea typeface="Times New Roman" panose="02020603050405020304" pitchFamily="18" charset="0"/>
              <a:cs typeface="Times New Roman" panose="02020603050405020304" pitchFamily="18" charset="0"/>
            </a:endParaRPr>
          </a:p>
          <a:p>
            <a:pPr lvl="0" algn="just" hangingPunct="0">
              <a:lnSpc>
                <a:spcPct val="115000"/>
              </a:lnSpc>
              <a:spcAft>
                <a:spcPts val="1000"/>
              </a:spcAft>
              <a:tabLst>
                <a:tab pos="520700" algn="l"/>
              </a:tabLst>
            </a:pPr>
            <a:r>
              <a:rPr lang="en-US" sz="2000" b="1" dirty="0">
                <a:solidFill>
                  <a:srgbClr val="C00000"/>
                </a:solidFill>
                <a:latin typeface="Times" panose="02020603050405020304" pitchFamily="18" charset="0"/>
                <a:cs typeface="Times New Roman" panose="02020603050405020304" pitchFamily="18" charset="0"/>
              </a:rPr>
              <a:t>LASER BEAM MACHINING (LBM)</a:t>
            </a:r>
          </a:p>
          <a:p>
            <a:pPr lvl="0" algn="just" hangingPunct="0">
              <a:lnSpc>
                <a:spcPct val="115000"/>
              </a:lnSpc>
              <a:spcAft>
                <a:spcPts val="1000"/>
              </a:spcAft>
              <a:tabLst>
                <a:tab pos="520700" algn="l"/>
              </a:tabLst>
            </a:pPr>
            <a:r>
              <a:rPr lang="en-US" sz="1800" dirty="0">
                <a:effectLst/>
                <a:latin typeface="Times" panose="02020603050405020304" pitchFamily="18" charset="0"/>
                <a:ea typeface="Times New Roman" panose="02020603050405020304" pitchFamily="18" charset="0"/>
                <a:cs typeface="Times New Roman" panose="02020603050405020304" pitchFamily="18" charset="0"/>
              </a:rPr>
              <a:t>Introduction, generation of LASER, Equipment and mechanism of metal removal, LBM parameters and characteristics, Applications, Advantages &amp; limitations.</a:t>
            </a:r>
          </a:p>
          <a:p>
            <a:pPr lvl="0" algn="just" hangingPunct="0">
              <a:lnSpc>
                <a:spcPct val="115000"/>
              </a:lnSpc>
              <a:spcAft>
                <a:spcPts val="1000"/>
              </a:spcAft>
              <a:tabLst>
                <a:tab pos="520700" algn="l"/>
              </a:tabLst>
            </a:pPr>
            <a:r>
              <a:rPr lang="en-US" sz="2000" b="1" dirty="0">
                <a:solidFill>
                  <a:srgbClr val="C00000"/>
                </a:solidFill>
                <a:latin typeface="Times" panose="02020603050405020304" pitchFamily="18" charset="0"/>
                <a:cs typeface="Times New Roman" panose="02020603050405020304" pitchFamily="18" charset="0"/>
              </a:rPr>
              <a:t>ELECTRON BEAM MACHINING (EBM)</a:t>
            </a:r>
          </a:p>
          <a:p>
            <a:pPr lvl="0" algn="just" hangingPunct="0">
              <a:lnSpc>
                <a:spcPct val="115000"/>
              </a:lnSpc>
              <a:spcAft>
                <a:spcPts val="1000"/>
              </a:spcAft>
              <a:tabLst>
                <a:tab pos="520700" algn="l"/>
              </a:tabLst>
            </a:pPr>
            <a:r>
              <a:rPr lang="en-US" sz="1800" dirty="0">
                <a:effectLst/>
                <a:latin typeface="Times" panose="02020603050405020304" pitchFamily="18" charset="0"/>
                <a:ea typeface="Times New Roman" panose="02020603050405020304" pitchFamily="18" charset="0"/>
                <a:cs typeface="Times New Roman" panose="02020603050405020304" pitchFamily="18" charset="0"/>
              </a:rPr>
              <a:t>Introduction, Principle, equipment and mechanism of metal removal, applications, Advantages &amp; limitations.	</a:t>
            </a:r>
          </a:p>
        </p:txBody>
      </p:sp>
      <p:sp>
        <p:nvSpPr>
          <p:cNvPr id="5" name="TextBox 4">
            <a:extLst>
              <a:ext uri="{FF2B5EF4-FFF2-40B4-BE49-F238E27FC236}">
                <a16:creationId xmlns:a16="http://schemas.microsoft.com/office/drawing/2014/main" id="{35AD6C98-B193-49D8-828A-8DCCF9A4C772}"/>
              </a:ext>
            </a:extLst>
          </p:cNvPr>
          <p:cNvSpPr txBox="1"/>
          <p:nvPr/>
        </p:nvSpPr>
        <p:spPr>
          <a:xfrm>
            <a:off x="3384202" y="736772"/>
            <a:ext cx="6819971" cy="492443"/>
          </a:xfrm>
          <a:prstGeom prst="rect">
            <a:avLst/>
          </a:prstGeom>
          <a:noFill/>
        </p:spPr>
        <p:txBody>
          <a:bodyPr wrap="square">
            <a:spAutoFit/>
          </a:bodyPr>
          <a:lstStyle/>
          <a:p>
            <a:r>
              <a:rPr lang="en-IN" sz="2600" b="1" dirty="0">
                <a:solidFill>
                  <a:srgbClr val="FF0000"/>
                </a:solidFill>
                <a:latin typeface="Times New Roman" panose="02020603050405020304" pitchFamily="18" charset="0"/>
              </a:rPr>
              <a:t>Syllabus of Non-Traditional Machining (NTM)</a:t>
            </a:r>
            <a:endParaRPr lang="en-IN" sz="2600" dirty="0">
              <a:solidFill>
                <a:srgbClr val="FF0000"/>
              </a:solidFill>
            </a:endParaRPr>
          </a:p>
        </p:txBody>
      </p:sp>
    </p:spTree>
    <p:extLst>
      <p:ext uri="{BB962C8B-B14F-4D97-AF65-F5344CB8AC3E}">
        <p14:creationId xmlns:p14="http://schemas.microsoft.com/office/powerpoint/2010/main" val="2711990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4582470" y="848388"/>
            <a:ext cx="2612671" cy="461665"/>
          </a:xfrm>
          <a:prstGeom prst="rect">
            <a:avLst/>
          </a:prstGeom>
          <a:noFill/>
        </p:spPr>
        <p:txBody>
          <a:bodyPr wrap="square">
            <a:spAutoFit/>
          </a:bodyPr>
          <a:lstStyle/>
          <a:p>
            <a:r>
              <a:rPr lang="en-IN" sz="24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Course Outcomes </a:t>
            </a:r>
          </a:p>
        </p:txBody>
      </p:sp>
      <p:sp>
        <p:nvSpPr>
          <p:cNvPr id="8" name="TextBox 7">
            <a:extLst>
              <a:ext uri="{FF2B5EF4-FFF2-40B4-BE49-F238E27FC236}">
                <a16:creationId xmlns:a16="http://schemas.microsoft.com/office/drawing/2014/main" id="{CFBAC1F0-B17D-4D11-9B53-254FDB8A57EA}"/>
              </a:ext>
            </a:extLst>
          </p:cNvPr>
          <p:cNvSpPr txBox="1"/>
          <p:nvPr/>
        </p:nvSpPr>
        <p:spPr>
          <a:xfrm>
            <a:off x="940905" y="1419155"/>
            <a:ext cx="9895803" cy="4470263"/>
          </a:xfrm>
          <a:prstGeom prst="rect">
            <a:avLst/>
          </a:prstGeom>
          <a:noFill/>
        </p:spPr>
        <p:txBody>
          <a:bodyPr wrap="square">
            <a:spAutoFit/>
          </a:bodyPr>
          <a:lstStyle/>
          <a:p>
            <a:pPr marL="342900" lvl="0" indent="-342900" algn="just" hangingPunct="0">
              <a:lnSpc>
                <a:spcPct val="115000"/>
              </a:lnSpc>
              <a:spcAft>
                <a:spcPts val="1000"/>
              </a:spcAft>
              <a:buFont typeface="+mj-lt"/>
              <a:buAutoNum type="arabicPeriod"/>
              <a:tabLst>
                <a:tab pos="520700" algn="l"/>
              </a:tabLst>
            </a:pPr>
            <a:r>
              <a:rPr lang="en-US" sz="2000" dirty="0">
                <a:solidFill>
                  <a:srgbClr val="FF0000"/>
                </a:solidFill>
                <a:effectLst/>
                <a:latin typeface="Times" panose="02020603050405020304" pitchFamily="18" charset="0"/>
                <a:ea typeface="Times New Roman" panose="02020603050405020304" pitchFamily="18" charset="0"/>
                <a:cs typeface="Times New Roman" panose="02020603050405020304" pitchFamily="18" charset="0"/>
              </a:rPr>
              <a:t>Understand</a:t>
            </a:r>
            <a:r>
              <a:rPr lang="en-US" sz="2000" dirty="0">
                <a:effectLst/>
                <a:latin typeface="Times" panose="02020603050405020304" pitchFamily="18" charset="0"/>
                <a:ea typeface="Times New Roman" panose="02020603050405020304" pitchFamily="18" charset="0"/>
                <a:cs typeface="Times New Roman" panose="02020603050405020304" pitchFamily="18" charset="0"/>
              </a:rPr>
              <a:t> and </a:t>
            </a:r>
            <a:r>
              <a:rPr lang="en-US" sz="2000" dirty="0">
                <a:solidFill>
                  <a:srgbClr val="FF0000"/>
                </a:solidFill>
                <a:effectLst/>
                <a:latin typeface="Times" panose="02020603050405020304" pitchFamily="18" charset="0"/>
                <a:ea typeface="Times New Roman" panose="02020603050405020304" pitchFamily="18" charset="0"/>
                <a:cs typeface="Times New Roman" panose="02020603050405020304" pitchFamily="18" charset="0"/>
              </a:rPr>
              <a:t>compare</a:t>
            </a:r>
            <a:r>
              <a:rPr lang="en-US" sz="2000" dirty="0">
                <a:effectLst/>
                <a:latin typeface="Times" panose="02020603050405020304" pitchFamily="18" charset="0"/>
                <a:ea typeface="Times New Roman" panose="02020603050405020304" pitchFamily="18" charset="0"/>
                <a:cs typeface="Times New Roman" panose="02020603050405020304" pitchFamily="18" charset="0"/>
              </a:rPr>
              <a:t> traditional and non-traditional machining process and </a:t>
            </a:r>
            <a:r>
              <a:rPr lang="en-US" sz="2000" dirty="0">
                <a:solidFill>
                  <a:srgbClr val="FF0000"/>
                </a:solidFill>
                <a:effectLst/>
                <a:latin typeface="Times" panose="02020603050405020304" pitchFamily="18" charset="0"/>
                <a:ea typeface="Times New Roman" panose="02020603050405020304" pitchFamily="18" charset="0"/>
                <a:cs typeface="Times New Roman" panose="02020603050405020304" pitchFamily="18" charset="0"/>
              </a:rPr>
              <a:t>recognize</a:t>
            </a:r>
            <a:r>
              <a:rPr lang="en-US" sz="2000" dirty="0">
                <a:effectLst/>
                <a:latin typeface="Times" panose="02020603050405020304" pitchFamily="18" charset="0"/>
                <a:ea typeface="Times New Roman" panose="02020603050405020304" pitchFamily="18" charset="0"/>
                <a:cs typeface="Times New Roman" panose="02020603050405020304" pitchFamily="18" charset="0"/>
              </a:rPr>
              <a:t> the need for Non-traditional machining process.</a:t>
            </a:r>
          </a:p>
          <a:p>
            <a:pPr marL="342900" lvl="0" indent="-342900" algn="just" hangingPunct="0">
              <a:lnSpc>
                <a:spcPct val="115000"/>
              </a:lnSpc>
              <a:spcAft>
                <a:spcPts val="1000"/>
              </a:spcAft>
              <a:buFont typeface="+mj-lt"/>
              <a:buAutoNum type="arabicPeriod"/>
              <a:tabLst>
                <a:tab pos="520700" algn="l"/>
              </a:tabLst>
            </a:pPr>
            <a:r>
              <a:rPr lang="en-US" sz="2000" dirty="0">
                <a:solidFill>
                  <a:srgbClr val="FF0000"/>
                </a:solidFill>
                <a:effectLst/>
                <a:latin typeface="Times" panose="02020603050405020304" pitchFamily="18" charset="0"/>
                <a:ea typeface="Times New Roman" panose="02020603050405020304" pitchFamily="18" charset="0"/>
                <a:cs typeface="Times New Roman" panose="02020603050405020304" pitchFamily="18" charset="0"/>
              </a:rPr>
              <a:t>Understand</a:t>
            </a:r>
            <a:r>
              <a:rPr lang="en-US" sz="2000" dirty="0">
                <a:effectLst/>
                <a:latin typeface="Times" panose="02020603050405020304" pitchFamily="18" charset="0"/>
                <a:ea typeface="Times New Roman" panose="02020603050405020304" pitchFamily="18" charset="0"/>
                <a:cs typeface="Times New Roman" panose="02020603050405020304" pitchFamily="18" charset="0"/>
              </a:rPr>
              <a:t> the constructional features, performance parameters, process characteristics, applications, advantages and limitations of USM</a:t>
            </a:r>
            <a:r>
              <a:rPr lang="en-US" sz="2000" dirty="0">
                <a:latin typeface="Times" panose="02020603050405020304" pitchFamily="18" charset="0"/>
                <a:ea typeface="Times New Roman" panose="02020603050405020304" pitchFamily="18" charset="0"/>
                <a:cs typeface="Times New Roman" panose="02020603050405020304" pitchFamily="18" charset="0"/>
              </a:rPr>
              <a:t> and</a:t>
            </a:r>
            <a:r>
              <a:rPr lang="en-US" sz="2000" dirty="0">
                <a:effectLst/>
                <a:latin typeface="Times" panose="02020603050405020304" pitchFamily="18" charset="0"/>
                <a:ea typeface="Times New Roman" panose="02020603050405020304" pitchFamily="18" charset="0"/>
                <a:cs typeface="Times New Roman" panose="02020603050405020304" pitchFamily="18" charset="0"/>
              </a:rPr>
              <a:t> AJM.</a:t>
            </a:r>
          </a:p>
          <a:p>
            <a:pPr marL="342900" lvl="0" indent="-342900" algn="just" hangingPunct="0">
              <a:lnSpc>
                <a:spcPct val="115000"/>
              </a:lnSpc>
              <a:spcAft>
                <a:spcPts val="1000"/>
              </a:spcAft>
              <a:buFont typeface="+mj-lt"/>
              <a:buAutoNum type="arabicPeriod"/>
              <a:tabLst>
                <a:tab pos="520700" algn="l"/>
              </a:tabLst>
            </a:pPr>
            <a:r>
              <a:rPr lang="en-US" sz="2000" dirty="0">
                <a:solidFill>
                  <a:srgbClr val="FF0000"/>
                </a:solidFill>
                <a:effectLst/>
                <a:latin typeface="Times" panose="02020603050405020304" pitchFamily="18" charset="0"/>
                <a:ea typeface="Times New Roman" panose="02020603050405020304" pitchFamily="18" charset="0"/>
                <a:cs typeface="Times New Roman" panose="02020603050405020304" pitchFamily="18" charset="0"/>
              </a:rPr>
              <a:t>Identify</a:t>
            </a:r>
            <a:r>
              <a:rPr lang="en-US" sz="2000" dirty="0">
                <a:effectLst/>
                <a:latin typeface="Times" panose="02020603050405020304" pitchFamily="18" charset="0"/>
                <a:ea typeface="Times New Roman" panose="02020603050405020304" pitchFamily="18" charset="0"/>
                <a:cs typeface="Times New Roman" panose="02020603050405020304" pitchFamily="18" charset="0"/>
              </a:rPr>
              <a:t> the need of Chemical and electro-chemical machining process along with the constructional features, process parameters, process characteristics, applications, advantages and limitations.</a:t>
            </a:r>
          </a:p>
          <a:p>
            <a:pPr marL="342900" lvl="0" indent="-342900" algn="just" hangingPunct="0">
              <a:lnSpc>
                <a:spcPct val="115000"/>
              </a:lnSpc>
              <a:spcAft>
                <a:spcPts val="1000"/>
              </a:spcAft>
              <a:buFont typeface="+mj-lt"/>
              <a:buAutoNum type="arabicPeriod"/>
              <a:tabLst>
                <a:tab pos="520700" algn="l"/>
              </a:tabLst>
            </a:pPr>
            <a:r>
              <a:rPr lang="en-US" sz="2000" dirty="0">
                <a:solidFill>
                  <a:srgbClr val="FF0000"/>
                </a:solidFill>
                <a:effectLst/>
                <a:latin typeface="Times" panose="02020603050405020304" pitchFamily="18" charset="0"/>
                <a:ea typeface="Times New Roman" panose="02020603050405020304" pitchFamily="18" charset="0"/>
                <a:cs typeface="Times New Roman" panose="02020603050405020304" pitchFamily="18" charset="0"/>
              </a:rPr>
              <a:t>Understand</a:t>
            </a:r>
            <a:r>
              <a:rPr lang="en-US" sz="2000" dirty="0">
                <a:effectLst/>
                <a:latin typeface="Times" panose="02020603050405020304" pitchFamily="18" charset="0"/>
                <a:ea typeface="Times New Roman" panose="02020603050405020304" pitchFamily="18" charset="0"/>
                <a:cs typeface="Times New Roman" panose="02020603050405020304" pitchFamily="18" charset="0"/>
              </a:rPr>
              <a:t> the constructional feature of the equipment, process parameters, process characteristics, applications, advantages and limitations EDM &amp; PAM.</a:t>
            </a:r>
          </a:p>
          <a:p>
            <a:pPr marL="342900" lvl="0" indent="-342900" algn="just" hangingPunct="0">
              <a:lnSpc>
                <a:spcPct val="115000"/>
              </a:lnSpc>
              <a:spcAft>
                <a:spcPts val="1000"/>
              </a:spcAft>
              <a:buFont typeface="+mj-lt"/>
              <a:buAutoNum type="arabicPeriod"/>
              <a:tabLst>
                <a:tab pos="520700" algn="l"/>
              </a:tabLst>
            </a:pPr>
            <a:r>
              <a:rPr lang="en-US" sz="2000" dirty="0">
                <a:solidFill>
                  <a:srgbClr val="FF0000"/>
                </a:solidFill>
                <a:effectLst/>
                <a:latin typeface="Times" panose="02020603050405020304" pitchFamily="18" charset="0"/>
                <a:ea typeface="Times New Roman" panose="02020603050405020304" pitchFamily="18" charset="0"/>
                <a:cs typeface="Times New Roman" panose="02020603050405020304" pitchFamily="18" charset="0"/>
              </a:rPr>
              <a:t>Understand </a:t>
            </a:r>
            <a:r>
              <a:rPr lang="en-US" sz="2000" dirty="0">
                <a:effectLst/>
                <a:latin typeface="Times" panose="02020603050405020304" pitchFamily="18" charset="0"/>
                <a:ea typeface="Times New Roman" panose="02020603050405020304" pitchFamily="18" charset="0"/>
                <a:cs typeface="Times New Roman" panose="02020603050405020304" pitchFamily="18" charset="0"/>
              </a:rPr>
              <a:t>the LBM equipment, LBM parameters, and characteristics. EBM equipment and mechanism of metal removal, applications, advantages and limitations LBM &amp; EBM.. </a:t>
            </a:r>
          </a:p>
        </p:txBody>
      </p:sp>
    </p:spTree>
    <p:extLst>
      <p:ext uri="{BB962C8B-B14F-4D97-AF65-F5344CB8AC3E}">
        <p14:creationId xmlns:p14="http://schemas.microsoft.com/office/powerpoint/2010/main" val="3623893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4582470" y="848388"/>
            <a:ext cx="2612671" cy="461665"/>
          </a:xfrm>
          <a:prstGeom prst="rect">
            <a:avLst/>
          </a:prstGeom>
          <a:noFill/>
        </p:spPr>
        <p:txBody>
          <a:bodyPr wrap="square">
            <a:spAutoFit/>
          </a:bodyPr>
          <a:lstStyle/>
          <a:p>
            <a:r>
              <a:rPr lang="en-IN" sz="24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CO –PO Mapping</a:t>
            </a:r>
          </a:p>
        </p:txBody>
      </p:sp>
      <p:graphicFrame>
        <p:nvGraphicFramePr>
          <p:cNvPr id="5" name="Table 4">
            <a:extLst>
              <a:ext uri="{FF2B5EF4-FFF2-40B4-BE49-F238E27FC236}">
                <a16:creationId xmlns:a16="http://schemas.microsoft.com/office/drawing/2014/main" id="{182609C8-5BF1-4002-9BCD-270F8F72101E}"/>
              </a:ext>
            </a:extLst>
          </p:cNvPr>
          <p:cNvGraphicFramePr>
            <a:graphicFrameLocks noGrp="1"/>
          </p:cNvGraphicFramePr>
          <p:nvPr>
            <p:extLst>
              <p:ext uri="{D42A27DB-BD31-4B8C-83A1-F6EECF244321}">
                <p14:modId xmlns:p14="http://schemas.microsoft.com/office/powerpoint/2010/main" val="2451155178"/>
              </p:ext>
            </p:extLst>
          </p:nvPr>
        </p:nvGraphicFramePr>
        <p:xfrm>
          <a:off x="1524000" y="1600200"/>
          <a:ext cx="9775126" cy="3440443"/>
        </p:xfrm>
        <a:graphic>
          <a:graphicData uri="http://schemas.openxmlformats.org/drawingml/2006/table">
            <a:tbl>
              <a:tblPr firstRow="1" firstCol="1" bandRow="1"/>
              <a:tblGrid>
                <a:gridCol w="1643698">
                  <a:extLst>
                    <a:ext uri="{9D8B030D-6E8A-4147-A177-3AD203B41FA5}">
                      <a16:colId xmlns:a16="http://schemas.microsoft.com/office/drawing/2014/main" val="3605635799"/>
                    </a:ext>
                  </a:extLst>
                </a:gridCol>
                <a:gridCol w="656157">
                  <a:extLst>
                    <a:ext uri="{9D8B030D-6E8A-4147-A177-3AD203B41FA5}">
                      <a16:colId xmlns:a16="http://schemas.microsoft.com/office/drawing/2014/main" val="1835640501"/>
                    </a:ext>
                  </a:extLst>
                </a:gridCol>
                <a:gridCol w="562091">
                  <a:extLst>
                    <a:ext uri="{9D8B030D-6E8A-4147-A177-3AD203B41FA5}">
                      <a16:colId xmlns:a16="http://schemas.microsoft.com/office/drawing/2014/main" val="1482150606"/>
                    </a:ext>
                  </a:extLst>
                </a:gridCol>
                <a:gridCol w="485567">
                  <a:extLst>
                    <a:ext uri="{9D8B030D-6E8A-4147-A177-3AD203B41FA5}">
                      <a16:colId xmlns:a16="http://schemas.microsoft.com/office/drawing/2014/main" val="2398783421"/>
                    </a:ext>
                  </a:extLst>
                </a:gridCol>
                <a:gridCol w="485567">
                  <a:extLst>
                    <a:ext uri="{9D8B030D-6E8A-4147-A177-3AD203B41FA5}">
                      <a16:colId xmlns:a16="http://schemas.microsoft.com/office/drawing/2014/main" val="3454075672"/>
                    </a:ext>
                  </a:extLst>
                </a:gridCol>
                <a:gridCol w="485567">
                  <a:extLst>
                    <a:ext uri="{9D8B030D-6E8A-4147-A177-3AD203B41FA5}">
                      <a16:colId xmlns:a16="http://schemas.microsoft.com/office/drawing/2014/main" val="4255596156"/>
                    </a:ext>
                  </a:extLst>
                </a:gridCol>
                <a:gridCol w="485567">
                  <a:extLst>
                    <a:ext uri="{9D8B030D-6E8A-4147-A177-3AD203B41FA5}">
                      <a16:colId xmlns:a16="http://schemas.microsoft.com/office/drawing/2014/main" val="3314192378"/>
                    </a:ext>
                  </a:extLst>
                </a:gridCol>
                <a:gridCol w="485567">
                  <a:extLst>
                    <a:ext uri="{9D8B030D-6E8A-4147-A177-3AD203B41FA5}">
                      <a16:colId xmlns:a16="http://schemas.microsoft.com/office/drawing/2014/main" val="2740674707"/>
                    </a:ext>
                  </a:extLst>
                </a:gridCol>
                <a:gridCol w="485567">
                  <a:extLst>
                    <a:ext uri="{9D8B030D-6E8A-4147-A177-3AD203B41FA5}">
                      <a16:colId xmlns:a16="http://schemas.microsoft.com/office/drawing/2014/main" val="742133735"/>
                    </a:ext>
                  </a:extLst>
                </a:gridCol>
                <a:gridCol w="485567">
                  <a:extLst>
                    <a:ext uri="{9D8B030D-6E8A-4147-A177-3AD203B41FA5}">
                      <a16:colId xmlns:a16="http://schemas.microsoft.com/office/drawing/2014/main" val="1527096021"/>
                    </a:ext>
                  </a:extLst>
                </a:gridCol>
                <a:gridCol w="678547">
                  <a:extLst>
                    <a:ext uri="{9D8B030D-6E8A-4147-A177-3AD203B41FA5}">
                      <a16:colId xmlns:a16="http://schemas.microsoft.com/office/drawing/2014/main" val="4007919204"/>
                    </a:ext>
                  </a:extLst>
                </a:gridCol>
                <a:gridCol w="649356">
                  <a:extLst>
                    <a:ext uri="{9D8B030D-6E8A-4147-A177-3AD203B41FA5}">
                      <a16:colId xmlns:a16="http://schemas.microsoft.com/office/drawing/2014/main" val="1391078318"/>
                    </a:ext>
                  </a:extLst>
                </a:gridCol>
                <a:gridCol w="614365">
                  <a:extLst>
                    <a:ext uri="{9D8B030D-6E8A-4147-A177-3AD203B41FA5}">
                      <a16:colId xmlns:a16="http://schemas.microsoft.com/office/drawing/2014/main" val="127657601"/>
                    </a:ext>
                  </a:extLst>
                </a:gridCol>
                <a:gridCol w="1571943">
                  <a:extLst>
                    <a:ext uri="{9D8B030D-6E8A-4147-A177-3AD203B41FA5}">
                      <a16:colId xmlns:a16="http://schemas.microsoft.com/office/drawing/2014/main" val="16890380"/>
                    </a:ext>
                  </a:extLst>
                </a:gridCol>
              </a:tblGrid>
              <a:tr h="766308">
                <a:tc>
                  <a:txBody>
                    <a:bodyPr/>
                    <a:lstStyle/>
                    <a:p>
                      <a:pPr algn="ctr">
                        <a:lnSpc>
                          <a:spcPct val="107000"/>
                        </a:lnSpc>
                        <a:spcAft>
                          <a:spcPts val="800"/>
                        </a:spcAft>
                      </a:pPr>
                      <a:r>
                        <a:rPr lang="en-IN" sz="1800" b="1" dirty="0">
                          <a:effectLst/>
                          <a:latin typeface="Times New Roman" panose="02020603050405020304" pitchFamily="18" charset="0"/>
                          <a:ea typeface="Calibri" panose="020F0502020204030204" pitchFamily="34" charset="0"/>
                          <a:cs typeface="Times New Roman" panose="02020603050405020304" pitchFamily="18" charset="0"/>
                        </a:rPr>
                        <a:t>Subject Code:</a:t>
                      </a:r>
                      <a:endParaRPr lang="en-IN"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800"/>
                        </a:spcAft>
                      </a:pPr>
                      <a:r>
                        <a:rPr lang="en-IN" sz="1800" b="1" dirty="0">
                          <a:effectLst/>
                          <a:latin typeface="Times New Roman" panose="02020603050405020304" pitchFamily="18" charset="0"/>
                          <a:ea typeface="Calibri" panose="020F0502020204030204" pitchFamily="34" charset="0"/>
                          <a:cs typeface="Times New Roman" panose="02020603050405020304" pitchFamily="18" charset="0"/>
                        </a:rPr>
                        <a:t>BME755A</a:t>
                      </a:r>
                      <a:endParaRPr lang="en-IN"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IN"/>
                    </a:p>
                  </a:txBody>
                  <a:tcPr/>
                </a:tc>
                <a:tc gridSpan="7">
                  <a:txBody>
                    <a:bodyPr/>
                    <a:lstStyle/>
                    <a:p>
                      <a:pPr algn="ctr">
                        <a:lnSpc>
                          <a:spcPct val="107000"/>
                        </a:lnSpc>
                        <a:spcAft>
                          <a:spcPts val="800"/>
                        </a:spcAft>
                      </a:pPr>
                      <a:r>
                        <a:rPr lang="en-IN" sz="1800" b="1" dirty="0">
                          <a:effectLst/>
                          <a:latin typeface="Times New Roman" panose="02020603050405020304" pitchFamily="18" charset="0"/>
                          <a:ea typeface="Calibri" panose="020F0502020204030204" pitchFamily="34" charset="0"/>
                          <a:cs typeface="Times New Roman" panose="02020603050405020304" pitchFamily="18" charset="0"/>
                        </a:rPr>
                        <a:t>TITLE: Introduction to Non-Traditional Machining</a:t>
                      </a:r>
                      <a:endParaRPr lang="en-IN"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IN"/>
                    </a:p>
                  </a:txBody>
                  <a:tcPr>
                    <a:lnL w="12700" cap="flat" cmpd="sng" algn="ctr">
                      <a:solidFill>
                        <a:srgbClr val="000000"/>
                      </a:solidFill>
                      <a:prstDash val="solid"/>
                      <a:round/>
                      <a:headEnd type="none" w="med" len="med"/>
                      <a:tailEnd type="none" w="med" len="med"/>
                    </a:ln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pPr algn="ctr">
                        <a:lnSpc>
                          <a:spcPct val="107000"/>
                        </a:lnSpc>
                        <a:spcAft>
                          <a:spcPts val="800"/>
                        </a:spcAft>
                      </a:pPr>
                      <a:endParaRPr lang="en-IN"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7000"/>
                        </a:lnSpc>
                        <a:spcAft>
                          <a:spcPts val="800"/>
                        </a:spcAft>
                      </a:pPr>
                      <a:r>
                        <a:rPr lang="en-IN" sz="1800" b="1" dirty="0">
                          <a:effectLst/>
                          <a:latin typeface="Times New Roman" panose="02020603050405020304" pitchFamily="18" charset="0"/>
                          <a:ea typeface="Calibri" panose="020F0502020204030204" pitchFamily="34" charset="0"/>
                          <a:cs typeface="Times New Roman" panose="02020603050405020304" pitchFamily="18" charset="0"/>
                        </a:rPr>
                        <a:t>Faculty Name:</a:t>
                      </a:r>
                      <a:endParaRPr lang="en-IN"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800"/>
                        </a:spcAft>
                      </a:pPr>
                      <a:endParaRPr lang="en-IN"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800"/>
                        </a:spcAft>
                      </a:pPr>
                      <a:endParaRPr lang="en-IN"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IN" sz="1800" b="1" dirty="0">
                          <a:effectLst/>
                          <a:latin typeface="Times New Roman" panose="02020603050405020304" pitchFamily="18" charset="0"/>
                          <a:ea typeface="Calibri" panose="020F0502020204030204" pitchFamily="34" charset="0"/>
                          <a:cs typeface="Times New Roman" panose="02020603050405020304" pitchFamily="18" charset="0"/>
                        </a:rPr>
                        <a:t>Mr. Hemanth B R</a:t>
                      </a:r>
                      <a:endParaRPr lang="en-IN" sz="2400"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2296819"/>
                  </a:ext>
                </a:extLst>
              </a:tr>
              <a:tr h="410808">
                <a:tc rowSpan="2">
                  <a:txBody>
                    <a:bodyPr/>
                    <a:lstStyle/>
                    <a:p>
                      <a:pPr algn="ctr">
                        <a:lnSpc>
                          <a:spcPct val="107000"/>
                        </a:lnSpc>
                        <a:spcAft>
                          <a:spcPts val="800"/>
                        </a:spcAft>
                      </a:pPr>
                      <a:r>
                        <a:rPr lang="en-IN" sz="1600" b="1" dirty="0">
                          <a:effectLst/>
                          <a:latin typeface="Times New Roman" panose="02020603050405020304" pitchFamily="18" charset="0"/>
                          <a:ea typeface="Calibri" panose="020F0502020204030204" pitchFamily="34" charset="0"/>
                          <a:cs typeface="Times New Roman" panose="02020603050405020304" pitchFamily="18" charset="0"/>
                        </a:rPr>
                        <a:t>List of Course Outcomes</a:t>
                      </a:r>
                      <a:endParaRPr lang="en-IN"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2">
                  <a:txBody>
                    <a:bodyPr/>
                    <a:lstStyle/>
                    <a:p>
                      <a:pPr algn="ctr">
                        <a:lnSpc>
                          <a:spcPct val="107000"/>
                        </a:lnSpc>
                        <a:spcAft>
                          <a:spcPts val="800"/>
                        </a:spcAft>
                      </a:pPr>
                      <a:r>
                        <a:rPr lang="en-IN" sz="1800" b="1" dirty="0">
                          <a:effectLst/>
                          <a:latin typeface="Times New Roman" panose="02020603050405020304" pitchFamily="18" charset="0"/>
                          <a:ea typeface="Calibri" panose="020F0502020204030204" pitchFamily="34" charset="0"/>
                          <a:cs typeface="Times New Roman" panose="02020603050405020304" pitchFamily="18" charset="0"/>
                        </a:rPr>
                        <a:t>Program Outcomes</a:t>
                      </a:r>
                      <a:endParaRPr lang="en-IN"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IN"/>
                    </a:p>
                  </a:txBody>
                  <a:tcPr/>
                </a:tc>
                <a:tc hMerge="1">
                  <a:txBody>
                    <a:bodyPr/>
                    <a:lstStyle/>
                    <a:p>
                      <a:endParaRPr lang="en-IN"/>
                    </a:p>
                  </a:txBody>
                  <a:tcPr/>
                </a:tc>
                <a:tc hMerge="1">
                  <a:txBody>
                    <a:bodyPr/>
                    <a:lstStyle/>
                    <a:p>
                      <a:endParaRPr lang="en-IN"/>
                    </a:p>
                  </a:txBody>
                  <a:tcPr>
                    <a:lnL w="12700" cap="flat" cmpd="sng" algn="ctr">
                      <a:solidFill>
                        <a:srgbClr val="000000"/>
                      </a:solidFill>
                      <a:prstDash val="solid"/>
                      <a:round/>
                      <a:headEnd type="none" w="med" len="med"/>
                      <a:tailEnd type="none" w="med" len="med"/>
                    </a:ln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IN"/>
                    </a:p>
                  </a:txBody>
                  <a:tcPr/>
                </a:tc>
                <a:tc rowSpan="2">
                  <a:txBody>
                    <a:bodyPr/>
                    <a:lstStyle/>
                    <a:p>
                      <a:pPr algn="ctr"/>
                      <a:r>
                        <a:rPr lang="en-IN" sz="1400" b="1" dirty="0">
                          <a:effectLst/>
                          <a:latin typeface="Times New Roman" panose="02020603050405020304" pitchFamily="18" charset="0"/>
                          <a:ea typeface="Calibri" panose="020F0502020204030204" pitchFamily="34" charset="0"/>
                          <a:cs typeface="Times New Roman" panose="02020603050405020304" pitchFamily="18" charset="0"/>
                        </a:rPr>
                        <a:t>Total</a:t>
                      </a:r>
                      <a:endParaRPr lang="en-IN"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9707777"/>
                  </a:ext>
                </a:extLst>
              </a:tr>
              <a:tr h="779151">
                <a:tc vMerge="1">
                  <a:txBody>
                    <a:bodyPr/>
                    <a:lstStyle/>
                    <a:p>
                      <a:endParaRPr lang="en-IN"/>
                    </a:p>
                  </a:txBody>
                  <a:tcPr/>
                </a:tc>
                <a:tc>
                  <a:txBody>
                    <a:bodyPr/>
                    <a:lstStyle/>
                    <a:p>
                      <a:pPr algn="ctr">
                        <a:lnSpc>
                          <a:spcPct val="107000"/>
                        </a:lnSpc>
                        <a:spcAft>
                          <a:spcPts val="800"/>
                        </a:spcAft>
                      </a:pPr>
                      <a:r>
                        <a:rPr lang="en-IN" sz="1400" b="1" dirty="0">
                          <a:effectLst/>
                          <a:latin typeface="Times New Roman" panose="02020603050405020304" pitchFamily="18" charset="0"/>
                          <a:ea typeface="Calibri" panose="020F0502020204030204" pitchFamily="34" charset="0"/>
                          <a:cs typeface="Times New Roman" panose="02020603050405020304" pitchFamily="18" charset="0"/>
                        </a:rPr>
                        <a:t>PO1</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IN" sz="1400" b="1" dirty="0">
                          <a:effectLst/>
                          <a:latin typeface="Times New Roman" panose="02020603050405020304" pitchFamily="18" charset="0"/>
                          <a:ea typeface="Calibri" panose="020F0502020204030204" pitchFamily="34" charset="0"/>
                          <a:cs typeface="Times New Roman" panose="02020603050405020304" pitchFamily="18" charset="0"/>
                        </a:rPr>
                        <a:t>PO2</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IN" sz="1400" b="1" dirty="0">
                          <a:effectLst/>
                          <a:latin typeface="Times New Roman" panose="02020603050405020304" pitchFamily="18" charset="0"/>
                          <a:ea typeface="Calibri" panose="020F0502020204030204" pitchFamily="34" charset="0"/>
                          <a:cs typeface="Times New Roman" panose="02020603050405020304" pitchFamily="18" charset="0"/>
                        </a:rPr>
                        <a:t>PO3</a:t>
                      </a:r>
                      <a:endParaRPr lang="en-IN"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IN" sz="1400" b="1" dirty="0">
                          <a:effectLst/>
                          <a:latin typeface="Times New Roman" panose="02020603050405020304" pitchFamily="18" charset="0"/>
                          <a:ea typeface="Calibri" panose="020F0502020204030204" pitchFamily="34" charset="0"/>
                          <a:cs typeface="Times New Roman" panose="02020603050405020304" pitchFamily="18" charset="0"/>
                        </a:rPr>
                        <a:t>PO4</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IN" sz="1400" b="1" dirty="0">
                          <a:effectLst/>
                          <a:latin typeface="Times New Roman" panose="02020603050405020304" pitchFamily="18" charset="0"/>
                          <a:ea typeface="Calibri" panose="020F0502020204030204" pitchFamily="34" charset="0"/>
                          <a:cs typeface="Times New Roman" panose="02020603050405020304" pitchFamily="18" charset="0"/>
                        </a:rPr>
                        <a:t>PO5</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IN" sz="1400" b="1" dirty="0">
                          <a:effectLst/>
                          <a:latin typeface="Times New Roman" panose="02020603050405020304" pitchFamily="18" charset="0"/>
                          <a:ea typeface="Calibri" panose="020F0502020204030204" pitchFamily="34" charset="0"/>
                          <a:cs typeface="Times New Roman" panose="02020603050405020304" pitchFamily="18" charset="0"/>
                        </a:rPr>
                        <a:t>PO6</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IN" sz="1400" b="1" dirty="0">
                          <a:effectLst/>
                          <a:latin typeface="Times New Roman" panose="02020603050405020304" pitchFamily="18" charset="0"/>
                          <a:ea typeface="Calibri" panose="020F0502020204030204" pitchFamily="34" charset="0"/>
                          <a:cs typeface="Times New Roman" panose="02020603050405020304" pitchFamily="18" charset="0"/>
                        </a:rPr>
                        <a:t>PO7</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IN" sz="1400" b="1" dirty="0">
                          <a:effectLst/>
                          <a:latin typeface="Times New Roman" panose="02020603050405020304" pitchFamily="18" charset="0"/>
                          <a:ea typeface="Calibri" panose="020F0502020204030204" pitchFamily="34" charset="0"/>
                          <a:cs typeface="Times New Roman" panose="02020603050405020304" pitchFamily="18" charset="0"/>
                        </a:rPr>
                        <a:t>PO8</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IN" sz="1400" b="1" dirty="0">
                          <a:effectLst/>
                          <a:latin typeface="Times New Roman" panose="02020603050405020304" pitchFamily="18" charset="0"/>
                          <a:ea typeface="Calibri" panose="020F0502020204030204" pitchFamily="34" charset="0"/>
                          <a:cs typeface="Times New Roman" panose="02020603050405020304" pitchFamily="18" charset="0"/>
                        </a:rPr>
                        <a:t>PO9</a:t>
                      </a:r>
                      <a:endParaRPr lang="en-IN"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IN" sz="1400" b="1">
                          <a:effectLst/>
                          <a:latin typeface="Times New Roman" panose="02020603050405020304" pitchFamily="18" charset="0"/>
                          <a:ea typeface="Calibri" panose="020F0502020204030204" pitchFamily="34" charset="0"/>
                          <a:cs typeface="Times New Roman" panose="02020603050405020304" pitchFamily="18" charset="0"/>
                        </a:rPr>
                        <a:t>PO10</a:t>
                      </a:r>
                      <a:endParaRPr lang="en-I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r>
                        <a:rPr lang="en-IN" sz="1400" b="1" dirty="0">
                          <a:effectLst/>
                          <a:latin typeface="Times New Roman" panose="02020603050405020304" pitchFamily="18" charset="0"/>
                          <a:ea typeface="Calibri" panose="020F0502020204030204" pitchFamily="34" charset="0"/>
                          <a:cs typeface="Times New Roman" panose="02020603050405020304" pitchFamily="18" charset="0"/>
                        </a:rPr>
                        <a:t>PO11</a:t>
                      </a:r>
                      <a:endParaRPr lang="en-IN"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r>
                        <a:rPr lang="en-IN" sz="1400" b="1" dirty="0">
                          <a:effectLst/>
                          <a:latin typeface="Times New Roman" panose="02020603050405020304" pitchFamily="18" charset="0"/>
                          <a:ea typeface="Calibri" panose="020F0502020204030204" pitchFamily="34" charset="0"/>
                          <a:cs typeface="Times New Roman" panose="02020603050405020304" pitchFamily="18" charset="0"/>
                        </a:rPr>
                        <a:t>PO12</a:t>
                      </a:r>
                      <a:endParaRPr lang="en-IN"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vMerge="1">
                  <a:txBody>
                    <a:bodyPr/>
                    <a:lstStyle/>
                    <a:p>
                      <a:pPr algn="ctr">
                        <a:lnSpc>
                          <a:spcPct val="107000"/>
                        </a:lnSpc>
                        <a:spcAft>
                          <a:spcPts val="800"/>
                        </a:spcAft>
                      </a:pPr>
                      <a:endParaRPr lang="en-IN"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7949218"/>
                  </a:ext>
                </a:extLst>
              </a:tr>
              <a:tr h="246874">
                <a:tc>
                  <a:txBody>
                    <a:bodyPr/>
                    <a:lstStyle/>
                    <a:p>
                      <a:pPr algn="ctr">
                        <a:lnSpc>
                          <a:spcPct val="107000"/>
                        </a:lnSpc>
                        <a:spcAft>
                          <a:spcPts val="800"/>
                        </a:spcAft>
                      </a:pPr>
                      <a:r>
                        <a:rPr lang="en-IN" sz="1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CO-1</a:t>
                      </a:r>
                      <a:endParaRPr lang="en-IN"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en-IN"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1487976"/>
                  </a:ext>
                </a:extLst>
              </a:tr>
              <a:tr h="246874">
                <a:tc>
                  <a:txBody>
                    <a:bodyPr/>
                    <a:lstStyle/>
                    <a:p>
                      <a:pPr algn="ctr">
                        <a:lnSpc>
                          <a:spcPct val="107000"/>
                        </a:lnSpc>
                        <a:spcAft>
                          <a:spcPts val="800"/>
                        </a:spcAft>
                      </a:pPr>
                      <a:r>
                        <a:rPr lang="en-IN" sz="1400" b="1">
                          <a:effectLst/>
                          <a:latin typeface="Times New Roman" panose="02020603050405020304" pitchFamily="18" charset="0"/>
                          <a:ea typeface="Calibri" panose="020F0502020204030204" pitchFamily="34" charset="0"/>
                          <a:cs typeface="Times New Roman" panose="02020603050405020304" pitchFamily="18" charset="0"/>
                        </a:rPr>
                        <a:t>CO-2</a:t>
                      </a:r>
                      <a:endParaRPr lang="en-IN"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r>
                        <a:rPr lang="en-IN"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en-IN"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1127722"/>
                  </a:ext>
                </a:extLst>
              </a:tr>
              <a:tr h="246874">
                <a:tc>
                  <a:txBody>
                    <a:bodyPr/>
                    <a:lstStyle/>
                    <a:p>
                      <a:pPr algn="ctr">
                        <a:lnSpc>
                          <a:spcPct val="107000"/>
                        </a:lnSpc>
                        <a:spcAft>
                          <a:spcPts val="800"/>
                        </a:spcAft>
                      </a:pPr>
                      <a:r>
                        <a:rPr lang="en-IN" sz="1400" b="1">
                          <a:effectLst/>
                          <a:latin typeface="Times New Roman" panose="02020603050405020304" pitchFamily="18" charset="0"/>
                          <a:ea typeface="Calibri" panose="020F0502020204030204" pitchFamily="34" charset="0"/>
                          <a:cs typeface="Times New Roman" panose="02020603050405020304" pitchFamily="18" charset="0"/>
                        </a:rPr>
                        <a:t>CO-3</a:t>
                      </a:r>
                      <a:endParaRPr lang="en-IN"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r>
                        <a:rPr lang="en-IN"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en-IN"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0782134"/>
                  </a:ext>
                </a:extLst>
              </a:tr>
              <a:tr h="246874">
                <a:tc>
                  <a:txBody>
                    <a:bodyPr/>
                    <a:lstStyle/>
                    <a:p>
                      <a:pPr algn="ctr">
                        <a:lnSpc>
                          <a:spcPct val="107000"/>
                        </a:lnSpc>
                        <a:spcAft>
                          <a:spcPts val="800"/>
                        </a:spcAft>
                      </a:pPr>
                      <a:r>
                        <a:rPr lang="en-IN" sz="1400" b="1">
                          <a:effectLst/>
                          <a:latin typeface="Times New Roman" panose="02020603050405020304" pitchFamily="18" charset="0"/>
                          <a:ea typeface="Calibri" panose="020F0502020204030204" pitchFamily="34" charset="0"/>
                          <a:cs typeface="Times New Roman" panose="02020603050405020304" pitchFamily="18" charset="0"/>
                        </a:rPr>
                        <a:t>CO-4</a:t>
                      </a:r>
                      <a:endParaRPr lang="en-IN"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r>
                        <a:rPr lang="en-IN"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en-IN"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5326543"/>
                  </a:ext>
                </a:extLst>
              </a:tr>
              <a:tr h="246874">
                <a:tc>
                  <a:txBody>
                    <a:bodyPr/>
                    <a:lstStyle/>
                    <a:p>
                      <a:pPr algn="ctr">
                        <a:lnSpc>
                          <a:spcPct val="107000"/>
                        </a:lnSpc>
                        <a:spcAft>
                          <a:spcPts val="800"/>
                        </a:spcAft>
                      </a:pPr>
                      <a:r>
                        <a:rPr lang="en-IN" sz="1400" b="1">
                          <a:effectLst/>
                          <a:latin typeface="Times New Roman" panose="02020603050405020304" pitchFamily="18" charset="0"/>
                          <a:ea typeface="Calibri" panose="020F0502020204030204" pitchFamily="34" charset="0"/>
                          <a:cs typeface="Times New Roman" panose="02020603050405020304" pitchFamily="18" charset="0"/>
                        </a:rPr>
                        <a:t>CO-5</a:t>
                      </a:r>
                      <a:endParaRPr lang="en-IN"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dirty="0">
                          <a:solidFill>
                            <a:srgbClr val="000000"/>
                          </a:solidFill>
                          <a:effectLst/>
                          <a:latin typeface="Times New Roman" panose="02020603050405020304" pitchFamily="18" charset="0"/>
                        </a:rPr>
                        <a:t>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3</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000000"/>
                          </a:solidFill>
                          <a:effectLst/>
                          <a:latin typeface="Times New Roman" panose="02020603050405020304" pitchFamily="18" charset="0"/>
                        </a:rPr>
                        <a:t>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N" sz="1200" b="0" i="0" u="none" strike="noStrike" dirty="0">
                          <a:solidFill>
                            <a:srgbClr val="000000"/>
                          </a:solidFill>
                          <a:effectLst/>
                          <a:latin typeface="Times New Roman" panose="02020603050405020304" pitchFamily="18" charset="0"/>
                        </a:rPr>
                        <a:t>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r>
                        <a:rPr lang="en-IN" sz="1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en-IN"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7326532"/>
                  </a:ext>
                </a:extLst>
              </a:tr>
              <a:tr h="249806">
                <a:tc>
                  <a:txBody>
                    <a:bodyPr/>
                    <a:lstStyle/>
                    <a:p>
                      <a:pPr algn="ctr">
                        <a:lnSpc>
                          <a:spcPct val="107000"/>
                        </a:lnSpc>
                        <a:spcAft>
                          <a:spcPts val="800"/>
                        </a:spcAft>
                      </a:pPr>
                      <a:r>
                        <a:rPr lang="en-IN" sz="1400" b="1">
                          <a:effectLst/>
                          <a:latin typeface="Times New Roman" panose="02020603050405020304" pitchFamily="18" charset="0"/>
                          <a:ea typeface="Calibri" panose="020F0502020204030204" pitchFamily="34" charset="0"/>
                          <a:cs typeface="Times New Roman" panose="02020603050405020304" pitchFamily="18" charset="0"/>
                        </a:rPr>
                        <a:t>Total</a:t>
                      </a:r>
                      <a:endParaRPr lang="en-IN"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IN"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IN"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IN"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IN" dirty="0"/>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IN" sz="1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IN"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IN" sz="1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IN"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IN" sz="1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IN"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IN" sz="14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12</a:t>
                      </a:r>
                      <a:endParaRPr kumimoji="0" lang="en-IN"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IN" sz="1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IN"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IN"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IN" dirty="0"/>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IN"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IN" dirty="0"/>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IN" sz="1400" b="1" i="0" u="none" strike="noStrike" kern="1200" cap="none" spc="0" normalizeH="0" baseline="0" noProof="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10</a:t>
                      </a:r>
                      <a:endParaRPr kumimoji="0" lang="en-IN"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IN" sz="1400" b="1"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10</a:t>
                      </a:r>
                      <a:endParaRPr kumimoji="0" lang="en-IN"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IN" sz="1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a:t>
                      </a:r>
                      <a:endParaRPr lang="en-IN"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4006018"/>
                  </a:ext>
                </a:extLst>
              </a:tr>
            </a:tbl>
          </a:graphicData>
        </a:graphic>
      </p:graphicFrame>
    </p:spTree>
    <p:extLst>
      <p:ext uri="{BB962C8B-B14F-4D97-AF65-F5344CB8AC3E}">
        <p14:creationId xmlns:p14="http://schemas.microsoft.com/office/powerpoint/2010/main" val="734757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FBEB03-77AD-4F31-9B9D-6BA03C15550C}"/>
              </a:ext>
            </a:extLst>
          </p:cNvPr>
          <p:cNvSpPr txBox="1"/>
          <p:nvPr/>
        </p:nvSpPr>
        <p:spPr>
          <a:xfrm>
            <a:off x="5127894" y="2212032"/>
            <a:ext cx="1936210" cy="584775"/>
          </a:xfrm>
          <a:prstGeom prst="rect">
            <a:avLst/>
          </a:prstGeom>
          <a:noFill/>
        </p:spPr>
        <p:txBody>
          <a:bodyPr wrap="square">
            <a:spAutoFit/>
          </a:bodyPr>
          <a:lstStyle/>
          <a:p>
            <a:r>
              <a:rPr lang="en-IN" sz="3200" b="1" dirty="0">
                <a:solidFill>
                  <a:srgbClr val="FF0000"/>
                </a:solidFill>
                <a:latin typeface="Times" panose="02020603050405020304" pitchFamily="18" charset="0"/>
                <a:ea typeface="Times New Roman" panose="02020603050405020304" pitchFamily="18" charset="0"/>
                <a:cs typeface="Times New Roman" panose="02020603050405020304" pitchFamily="18" charset="0"/>
              </a:rPr>
              <a:t>Module 1</a:t>
            </a:r>
          </a:p>
        </p:txBody>
      </p:sp>
      <p:sp>
        <p:nvSpPr>
          <p:cNvPr id="8" name="TextBox 7">
            <a:extLst>
              <a:ext uri="{FF2B5EF4-FFF2-40B4-BE49-F238E27FC236}">
                <a16:creationId xmlns:a16="http://schemas.microsoft.com/office/drawing/2014/main" id="{CFBAC1F0-B17D-4D11-9B53-254FDB8A57EA}"/>
              </a:ext>
            </a:extLst>
          </p:cNvPr>
          <p:cNvSpPr txBox="1"/>
          <p:nvPr/>
        </p:nvSpPr>
        <p:spPr>
          <a:xfrm>
            <a:off x="2524539" y="2796807"/>
            <a:ext cx="7142921" cy="1264385"/>
          </a:xfrm>
          <a:prstGeom prst="rect">
            <a:avLst/>
          </a:prstGeom>
          <a:noFill/>
        </p:spPr>
        <p:txBody>
          <a:bodyPr wrap="square">
            <a:spAutoFit/>
          </a:bodyPr>
          <a:lstStyle/>
          <a:p>
            <a:pPr lvl="0" algn="just" hangingPunct="0">
              <a:lnSpc>
                <a:spcPct val="115000"/>
              </a:lnSpc>
              <a:spcAft>
                <a:spcPts val="1000"/>
              </a:spcAft>
              <a:tabLst>
                <a:tab pos="520700" algn="l"/>
              </a:tabLst>
            </a:pPr>
            <a:r>
              <a:rPr kumimoji="0" lang="en-US" sz="7200" b="0" i="0" u="none" strike="noStrike" kern="1200" cap="none" spc="0" normalizeH="0" baseline="0" noProof="0">
                <a:ln>
                  <a:noFill/>
                </a:ln>
                <a:solidFill>
                  <a:srgbClr val="A379BB">
                    <a:lumMod val="75000"/>
                  </a:srgbClr>
                </a:solidFill>
                <a:effectLst>
                  <a:outerShdw blurRad="50000" dist="30000" dir="5400000" algn="tl" rotWithShape="0">
                    <a:srgbClr val="000000">
                      <a:alpha val="30000"/>
                    </a:srgbClr>
                  </a:outerShdw>
                </a:effectLst>
                <a:uLnTx/>
                <a:uFillTx/>
                <a:latin typeface="Times New Roman" pitchFamily="18" charset="0"/>
                <a:ea typeface="+mj-ea"/>
                <a:cs typeface="Times New Roman" pitchFamily="18" charset="0"/>
              </a:rPr>
              <a:t>INTRODUCTION</a:t>
            </a:r>
            <a:endParaRPr lang="en-US" sz="2000" dirty="0">
              <a:effectLst/>
              <a:latin typeface="Times"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9768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2445</TotalTime>
  <Words>2839</Words>
  <Application>Microsoft Office PowerPoint</Application>
  <PresentationFormat>Widescreen</PresentationFormat>
  <Paragraphs>348</Paragraphs>
  <Slides>48</Slides>
  <Notes>0</Notes>
  <HiddenSlides>0</HiddenSlides>
  <MMClips>7</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48</vt:i4>
      </vt:variant>
    </vt:vector>
  </HeadingPairs>
  <TitlesOfParts>
    <vt:vector size="57" baseType="lpstr">
      <vt:lpstr>Arial</vt:lpstr>
      <vt:lpstr>Calibri</vt:lpstr>
      <vt:lpstr>Cambria</vt:lpstr>
      <vt:lpstr>Gill Sans MT</vt:lpstr>
      <vt:lpstr>Times</vt:lpstr>
      <vt:lpstr>Times New Roman</vt:lpstr>
      <vt:lpstr>Wingdings 2</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Thejkumar J</dc:creator>
  <cp:lastModifiedBy>Hemanth B R</cp:lastModifiedBy>
  <cp:revision>254</cp:revision>
  <dcterms:created xsi:type="dcterms:W3CDTF">2020-09-02T14:22:46Z</dcterms:created>
  <dcterms:modified xsi:type="dcterms:W3CDTF">2025-08-22T10:27:59Z</dcterms:modified>
</cp:coreProperties>
</file>